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  <p:sldMasterId id="2147483660" r:id="rId2"/>
    <p:sldMasterId id="2147483673" r:id="rId3"/>
  </p:sldMasterIdLst>
  <p:handoutMasterIdLst>
    <p:handoutMasterId r:id="rId68"/>
  </p:handoutMasterIdLst>
  <p:sldIdLst>
    <p:sldId id="25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7" r:id="rId26"/>
    <p:sldId id="281" r:id="rId27"/>
    <p:sldId id="279" r:id="rId28"/>
    <p:sldId id="280" r:id="rId29"/>
    <p:sldId id="282" r:id="rId30"/>
    <p:sldId id="283" r:id="rId31"/>
    <p:sldId id="285" r:id="rId32"/>
    <p:sldId id="284" r:id="rId33"/>
    <p:sldId id="286" r:id="rId34"/>
    <p:sldId id="287" r:id="rId35"/>
    <p:sldId id="305" r:id="rId36"/>
    <p:sldId id="306" r:id="rId37"/>
    <p:sldId id="319" r:id="rId38"/>
    <p:sldId id="307" r:id="rId39"/>
    <p:sldId id="308" r:id="rId40"/>
    <p:sldId id="309" r:id="rId41"/>
    <p:sldId id="316" r:id="rId42"/>
    <p:sldId id="320" r:id="rId43"/>
    <p:sldId id="317" r:id="rId44"/>
    <p:sldId id="318" r:id="rId45"/>
    <p:sldId id="310" r:id="rId46"/>
    <p:sldId id="312" r:id="rId47"/>
    <p:sldId id="288" r:id="rId48"/>
    <p:sldId id="311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13" r:id="rId65"/>
    <p:sldId id="314" r:id="rId66"/>
    <p:sldId id="315" r:id="rId67"/>
  </p:sldIdLst>
  <p:sldSz cx="12192000" cy="6858000"/>
  <p:notesSz cx="9906000" cy="676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2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8227" autoAdjust="0"/>
  </p:normalViewPr>
  <p:slideViewPr>
    <p:cSldViewPr snapToGrid="0">
      <p:cViewPr>
        <p:scale>
          <a:sx n="60" d="100"/>
          <a:sy n="60" d="100"/>
        </p:scale>
        <p:origin x="-1020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BCB9F-96C2-4AE8-83EE-A094B77C3498}" type="doc">
      <dgm:prSet loTypeId="urn:microsoft.com/office/officeart/2005/8/layout/hProcess9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DDC3C6F-95C0-4D79-A5CE-4457BAA14D18}">
      <dgm:prSet phldrT="[Текст]"/>
      <dgm:spPr/>
      <dgm:t>
        <a:bodyPr/>
        <a:lstStyle/>
        <a:p>
          <a:r>
            <a:rPr lang="ru-RU" b="1" dirty="0" smtClean="0"/>
            <a:t>Предварительный аудит</a:t>
          </a:r>
          <a:endParaRPr lang="ru-RU" b="1" dirty="0"/>
        </a:p>
      </dgm:t>
    </dgm:pt>
    <dgm:pt modelId="{D3810D11-8B33-4744-8D77-7BD66C98502F}" type="parTrans" cxnId="{B7F59A70-F6C0-4BFD-932C-F8C10E6759B9}">
      <dgm:prSet/>
      <dgm:spPr/>
      <dgm:t>
        <a:bodyPr/>
        <a:lstStyle/>
        <a:p>
          <a:endParaRPr lang="ru-RU"/>
        </a:p>
      </dgm:t>
    </dgm:pt>
    <dgm:pt modelId="{B90E7D72-AB9D-4DD9-B192-857C9A1D1A8B}" type="sibTrans" cxnId="{B7F59A70-F6C0-4BFD-932C-F8C10E6759B9}">
      <dgm:prSet/>
      <dgm:spPr/>
      <dgm:t>
        <a:bodyPr/>
        <a:lstStyle/>
        <a:p>
          <a:endParaRPr lang="ru-RU"/>
        </a:p>
      </dgm:t>
    </dgm:pt>
    <dgm:pt modelId="{0ADAEADD-FEEC-42CB-BCA0-FB9161EACBB3}">
      <dgm:prSet phldrT="[Текст]"/>
      <dgm:spPr/>
      <dgm:t>
        <a:bodyPr/>
        <a:lstStyle/>
        <a:p>
          <a:r>
            <a:rPr lang="ru-RU" b="1" dirty="0" smtClean="0"/>
            <a:t>Оперативный анализ и контроль</a:t>
          </a:r>
          <a:endParaRPr lang="ru-RU" b="1" dirty="0"/>
        </a:p>
      </dgm:t>
    </dgm:pt>
    <dgm:pt modelId="{B7D5170E-FCBB-496A-9C9A-FFD5330746BB}" type="parTrans" cxnId="{BC8D0A98-0073-4D26-BD64-8ADF67F1F932}">
      <dgm:prSet/>
      <dgm:spPr/>
      <dgm:t>
        <a:bodyPr/>
        <a:lstStyle/>
        <a:p>
          <a:endParaRPr lang="ru-RU"/>
        </a:p>
      </dgm:t>
    </dgm:pt>
    <dgm:pt modelId="{617EDDC3-421A-47FC-BF11-F3B44E9A16D3}" type="sibTrans" cxnId="{BC8D0A98-0073-4D26-BD64-8ADF67F1F932}">
      <dgm:prSet/>
      <dgm:spPr/>
      <dgm:t>
        <a:bodyPr/>
        <a:lstStyle/>
        <a:p>
          <a:endParaRPr lang="ru-RU"/>
        </a:p>
      </dgm:t>
    </dgm:pt>
    <dgm:pt modelId="{5FB68078-6997-4DBE-88CF-8AD2519111C3}">
      <dgm:prSet phldrT="[Текст]"/>
      <dgm:spPr/>
      <dgm:t>
        <a:bodyPr/>
        <a:lstStyle/>
        <a:p>
          <a:r>
            <a:rPr lang="ru-RU" b="1" dirty="0" smtClean="0"/>
            <a:t>Последующий аудит (контроль)</a:t>
          </a:r>
          <a:endParaRPr lang="ru-RU" b="1" dirty="0"/>
        </a:p>
      </dgm:t>
    </dgm:pt>
    <dgm:pt modelId="{8D0164D4-1163-433D-B5F6-BF653C47279E}" type="parTrans" cxnId="{1D7BB711-B7D2-4CC0-A574-C12454E09AB6}">
      <dgm:prSet/>
      <dgm:spPr/>
      <dgm:t>
        <a:bodyPr/>
        <a:lstStyle/>
        <a:p>
          <a:endParaRPr lang="ru-RU"/>
        </a:p>
      </dgm:t>
    </dgm:pt>
    <dgm:pt modelId="{3FA0D031-D7CB-4700-B4D7-8C881ACFD2C2}" type="sibTrans" cxnId="{1D7BB711-B7D2-4CC0-A574-C12454E09AB6}">
      <dgm:prSet/>
      <dgm:spPr/>
      <dgm:t>
        <a:bodyPr/>
        <a:lstStyle/>
        <a:p>
          <a:endParaRPr lang="ru-RU"/>
        </a:p>
      </dgm:t>
    </dgm:pt>
    <dgm:pt modelId="{311330F2-B4EE-43B6-86A4-916F99D6F839}" type="pres">
      <dgm:prSet presAssocID="{16DBCB9F-96C2-4AE8-83EE-A094B77C349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F4954A-C46C-45A4-A484-332C0972A034}" type="pres">
      <dgm:prSet presAssocID="{16DBCB9F-96C2-4AE8-83EE-A094B77C3498}" presName="arrow" presStyleLbl="bgShp" presStyleIdx="0" presStyleCnt="1"/>
      <dgm:spPr/>
    </dgm:pt>
    <dgm:pt modelId="{5C93BAED-65D5-4187-8B9D-1A307A308E80}" type="pres">
      <dgm:prSet presAssocID="{16DBCB9F-96C2-4AE8-83EE-A094B77C3498}" presName="linearProcess" presStyleCnt="0"/>
      <dgm:spPr/>
    </dgm:pt>
    <dgm:pt modelId="{D0262C90-8930-4F90-99DD-EAD54277F8D1}" type="pres">
      <dgm:prSet presAssocID="{DDDC3C6F-95C0-4D79-A5CE-4457BAA14D1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D54B5-C262-467B-920A-56C66B21015D}" type="pres">
      <dgm:prSet presAssocID="{B90E7D72-AB9D-4DD9-B192-857C9A1D1A8B}" presName="sibTrans" presStyleCnt="0"/>
      <dgm:spPr/>
    </dgm:pt>
    <dgm:pt modelId="{2BF7FCD9-6E11-4A2B-A935-087AFEF83916}" type="pres">
      <dgm:prSet presAssocID="{0ADAEADD-FEEC-42CB-BCA0-FB9161EACBB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BFF09-BB52-4499-8B08-22EBB945B651}" type="pres">
      <dgm:prSet presAssocID="{617EDDC3-421A-47FC-BF11-F3B44E9A16D3}" presName="sibTrans" presStyleCnt="0"/>
      <dgm:spPr/>
    </dgm:pt>
    <dgm:pt modelId="{6CCC87E0-E943-4B57-9872-DBFEEF29E5E0}" type="pres">
      <dgm:prSet presAssocID="{5FB68078-6997-4DBE-88CF-8AD2519111C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7BB711-B7D2-4CC0-A574-C12454E09AB6}" srcId="{16DBCB9F-96C2-4AE8-83EE-A094B77C3498}" destId="{5FB68078-6997-4DBE-88CF-8AD2519111C3}" srcOrd="2" destOrd="0" parTransId="{8D0164D4-1163-433D-B5F6-BF653C47279E}" sibTransId="{3FA0D031-D7CB-4700-B4D7-8C881ACFD2C2}"/>
    <dgm:cxn modelId="{AFD2FA0F-5306-439F-9CD8-71EE4886C106}" type="presOf" srcId="{0ADAEADD-FEEC-42CB-BCA0-FB9161EACBB3}" destId="{2BF7FCD9-6E11-4A2B-A935-087AFEF83916}" srcOrd="0" destOrd="0" presId="urn:microsoft.com/office/officeart/2005/8/layout/hProcess9"/>
    <dgm:cxn modelId="{40984880-3D5F-476A-91C9-37664962FECF}" type="presOf" srcId="{5FB68078-6997-4DBE-88CF-8AD2519111C3}" destId="{6CCC87E0-E943-4B57-9872-DBFEEF29E5E0}" srcOrd="0" destOrd="0" presId="urn:microsoft.com/office/officeart/2005/8/layout/hProcess9"/>
    <dgm:cxn modelId="{443F615A-4597-4CE2-B8CA-C359A29A73DE}" type="presOf" srcId="{DDDC3C6F-95C0-4D79-A5CE-4457BAA14D18}" destId="{D0262C90-8930-4F90-99DD-EAD54277F8D1}" srcOrd="0" destOrd="0" presId="urn:microsoft.com/office/officeart/2005/8/layout/hProcess9"/>
    <dgm:cxn modelId="{B7F59A70-F6C0-4BFD-932C-F8C10E6759B9}" srcId="{16DBCB9F-96C2-4AE8-83EE-A094B77C3498}" destId="{DDDC3C6F-95C0-4D79-A5CE-4457BAA14D18}" srcOrd="0" destOrd="0" parTransId="{D3810D11-8B33-4744-8D77-7BD66C98502F}" sibTransId="{B90E7D72-AB9D-4DD9-B192-857C9A1D1A8B}"/>
    <dgm:cxn modelId="{BC8D0A98-0073-4D26-BD64-8ADF67F1F932}" srcId="{16DBCB9F-96C2-4AE8-83EE-A094B77C3498}" destId="{0ADAEADD-FEEC-42CB-BCA0-FB9161EACBB3}" srcOrd="1" destOrd="0" parTransId="{B7D5170E-FCBB-496A-9C9A-FFD5330746BB}" sibTransId="{617EDDC3-421A-47FC-BF11-F3B44E9A16D3}"/>
    <dgm:cxn modelId="{7EC0764F-0BBE-415E-BAFB-CCC64E55E5AF}" type="presOf" srcId="{16DBCB9F-96C2-4AE8-83EE-A094B77C3498}" destId="{311330F2-B4EE-43B6-86A4-916F99D6F839}" srcOrd="0" destOrd="0" presId="urn:microsoft.com/office/officeart/2005/8/layout/hProcess9"/>
    <dgm:cxn modelId="{A30ED558-8F4B-4131-A4A5-60B968AA68E4}" type="presParOf" srcId="{311330F2-B4EE-43B6-86A4-916F99D6F839}" destId="{22F4954A-C46C-45A4-A484-332C0972A034}" srcOrd="0" destOrd="0" presId="urn:microsoft.com/office/officeart/2005/8/layout/hProcess9"/>
    <dgm:cxn modelId="{ECA79825-C4A1-4B3D-AC15-8EC6EF7832D7}" type="presParOf" srcId="{311330F2-B4EE-43B6-86A4-916F99D6F839}" destId="{5C93BAED-65D5-4187-8B9D-1A307A308E80}" srcOrd="1" destOrd="0" presId="urn:microsoft.com/office/officeart/2005/8/layout/hProcess9"/>
    <dgm:cxn modelId="{DAB0EE46-DEF7-4353-A138-0C3C87E6D488}" type="presParOf" srcId="{5C93BAED-65D5-4187-8B9D-1A307A308E80}" destId="{D0262C90-8930-4F90-99DD-EAD54277F8D1}" srcOrd="0" destOrd="0" presId="urn:microsoft.com/office/officeart/2005/8/layout/hProcess9"/>
    <dgm:cxn modelId="{F0F94EDD-4F7D-439B-9A4C-2A4EA0A61141}" type="presParOf" srcId="{5C93BAED-65D5-4187-8B9D-1A307A308E80}" destId="{7CFD54B5-C262-467B-920A-56C66B21015D}" srcOrd="1" destOrd="0" presId="urn:microsoft.com/office/officeart/2005/8/layout/hProcess9"/>
    <dgm:cxn modelId="{469A575F-6791-4333-BF69-DFF43E9FB5DC}" type="presParOf" srcId="{5C93BAED-65D5-4187-8B9D-1A307A308E80}" destId="{2BF7FCD9-6E11-4A2B-A935-087AFEF83916}" srcOrd="2" destOrd="0" presId="urn:microsoft.com/office/officeart/2005/8/layout/hProcess9"/>
    <dgm:cxn modelId="{2BF69395-7CEF-4A03-8562-AEA0EFDC0DE2}" type="presParOf" srcId="{5C93BAED-65D5-4187-8B9D-1A307A308E80}" destId="{E22BFF09-BB52-4499-8B08-22EBB945B651}" srcOrd="3" destOrd="0" presId="urn:microsoft.com/office/officeart/2005/8/layout/hProcess9"/>
    <dgm:cxn modelId="{1B714C7F-187F-4A3F-978C-16A73BFDD555}" type="presParOf" srcId="{5C93BAED-65D5-4187-8B9D-1A307A308E80}" destId="{6CCC87E0-E943-4B57-9872-DBFEEF29E5E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EE570D-0445-420D-BE52-B57BDF3FE630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A50CEB5-5B3A-4CE4-9CBD-51C023DA53C6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Счетной палаты направляется: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A6450-9DEA-4CF5-9117-1FA1371AA8C7}" type="parTrans" cxnId="{C659727B-AAC3-4084-BD9D-C9CFA12F82B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F4D780-1556-4E42-A728-8D7E292D0D3A}" type="sibTrans" cxnId="{C659727B-AAC3-4084-BD9D-C9CFA12F82B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D22140-CB64-46EB-A757-3E2CFC4AA792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случае выявления нарушений в хозяйственной, финансовой, коммерческой и иной деятельности объекта аудита (контроля), наносящих ущерб государству и требующих безотлагательного пресечения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F3C1E-E4AF-455B-954D-FD2D856DC377}" type="parTrans" cxnId="{3B391CD6-5166-4AEA-AFB3-1EE16D88642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80E8B1-3E50-479E-87F5-154B6089A17F}" type="sibTrans" cxnId="{3B391CD6-5166-4AEA-AFB3-1EE16D88642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5423F2-F841-476D-9ABB-25AA5AAD99B1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случае создания препятствий для проведения контрольных и экспертно-аналитических мероприятий (отказ в предоставлении или уклонение в представлении информации, а также предоставление заведомо ложной информации)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A74FE6-04A6-450E-A115-0176C81A89CD}" type="parTrans" cxnId="{0BD28F77-FC07-426E-9F72-7EA0540C8E1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D35996-4116-44BF-B5E8-91EC4F5A97BD}" type="sibTrans" cxnId="{0BD28F77-FC07-426E-9F72-7EA0540C8E1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23719-4B59-4AC4-A689-1720AFE341B0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Предписание Счетной палаты направляется: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2EB459-69D1-4FD0-AF01-59830E86BF30}" type="parTrans" cxnId="{FD7E7100-A5B6-4137-8802-1AA4941EAA7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59D46-71C0-4E80-AF2F-61315873FEB1}" type="sibTrans" cxnId="{FD7E7100-A5B6-4137-8802-1AA4941EAA7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950D4-F3DB-4C2A-B32E-ED142B2AE4C1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случае невыполнения Представления Счетной палаты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C5CDD-80BD-421A-9473-3F4C39F446C8}" type="parTrans" cxnId="{684AF34B-C0FB-4C6A-95D1-5B38BF4A1C3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FFFF4-21CF-4EC9-9DCB-98D779B133B9}" type="sibTrans" cxnId="{684AF34B-C0FB-4C6A-95D1-5B38BF4A1C3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A0D18D-C2AC-49F0-84E8-ACD62AD75E21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случае несоблюдения сроков исполнения Представления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3A25AD-6519-489A-9B46-3C00A33BA422}" type="parTrans" cxnId="{7C9682F6-91C0-49EE-8EC3-B32B6AD2D91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A7094-0AD2-4FE7-B7BE-18929D454972}" type="sibTrans" cxnId="{7C9682F6-91C0-49EE-8EC3-B32B6AD2D91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040B05-AC32-4408-AC45-ECC4AEA5179E}" type="pres">
      <dgm:prSet presAssocID="{FCEE570D-0445-420D-BE52-B57BDF3FE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E6F8A7-A677-4C3E-9668-193DE5AD3D8B}" type="pres">
      <dgm:prSet presAssocID="{1A50CEB5-5B3A-4CE4-9CBD-51C023DA53C6}" presName="vertFlow" presStyleCnt="0"/>
      <dgm:spPr/>
    </dgm:pt>
    <dgm:pt modelId="{D1B60B7B-F221-460B-AE44-F363BBB2E5A1}" type="pres">
      <dgm:prSet presAssocID="{1A50CEB5-5B3A-4CE4-9CBD-51C023DA53C6}" presName="header" presStyleLbl="node1" presStyleIdx="0" presStyleCnt="2" custLinFactY="-14362" custLinFactNeighborY="-100000"/>
      <dgm:spPr/>
      <dgm:t>
        <a:bodyPr/>
        <a:lstStyle/>
        <a:p>
          <a:endParaRPr lang="ru-RU"/>
        </a:p>
      </dgm:t>
    </dgm:pt>
    <dgm:pt modelId="{0311190D-96A7-4612-81EF-73B72A6AB4AC}" type="pres">
      <dgm:prSet presAssocID="{B75F3C1E-E4AF-455B-954D-FD2D856DC377}" presName="parTrans" presStyleLbl="sibTrans2D1" presStyleIdx="0" presStyleCnt="4"/>
      <dgm:spPr/>
      <dgm:t>
        <a:bodyPr/>
        <a:lstStyle/>
        <a:p>
          <a:endParaRPr lang="ru-RU"/>
        </a:p>
      </dgm:t>
    </dgm:pt>
    <dgm:pt modelId="{21491574-16B4-4F5B-80D7-84680DF609C6}" type="pres">
      <dgm:prSet presAssocID="{59D22140-CB64-46EB-A757-3E2CFC4AA792}" presName="child" presStyleLbl="alignAccFollowNode1" presStyleIdx="0" presStyleCnt="4" custScaleY="105360" custLinFactNeighborX="-388" custLinFactNeighborY="-540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FFBB7-C430-45C7-941B-AD8FEF7309A5}" type="pres">
      <dgm:prSet presAssocID="{B380E8B1-3E50-479E-87F5-154B6089A17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8F25973-CECA-4CA3-B9B3-377CFC939AA7}" type="pres">
      <dgm:prSet presAssocID="{095423F2-F841-476D-9ABB-25AA5AAD99B1}" presName="child" presStyleLbl="alignAccFollowNode1" presStyleIdx="1" presStyleCnt="4" custScaleY="147132" custLinFactNeighborX="-3414" custLinFactNeighborY="-570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0FBBD-4A75-412C-8A4B-5458869C957C}" type="pres">
      <dgm:prSet presAssocID="{1A50CEB5-5B3A-4CE4-9CBD-51C023DA53C6}" presName="hSp" presStyleCnt="0"/>
      <dgm:spPr/>
    </dgm:pt>
    <dgm:pt modelId="{9F71E3A9-4360-48A1-9635-A924EDAC8558}" type="pres">
      <dgm:prSet presAssocID="{E8423719-4B59-4AC4-A689-1720AFE341B0}" presName="vertFlow" presStyleCnt="0"/>
      <dgm:spPr/>
    </dgm:pt>
    <dgm:pt modelId="{F98E8F6E-8983-47CD-84B9-FC51085E0DDD}" type="pres">
      <dgm:prSet presAssocID="{E8423719-4B59-4AC4-A689-1720AFE341B0}" presName="header" presStyleLbl="node1" presStyleIdx="1" presStyleCnt="2" custLinFactY="-8060" custLinFactNeighborY="-100000"/>
      <dgm:spPr/>
      <dgm:t>
        <a:bodyPr/>
        <a:lstStyle/>
        <a:p>
          <a:endParaRPr lang="ru-RU"/>
        </a:p>
      </dgm:t>
    </dgm:pt>
    <dgm:pt modelId="{29A53415-65BC-4900-B3BE-6DAD489598B6}" type="pres">
      <dgm:prSet presAssocID="{4EFC5CDD-80BD-421A-9473-3F4C39F446C8}" presName="parTrans" presStyleLbl="sibTrans2D1" presStyleIdx="2" presStyleCnt="4"/>
      <dgm:spPr/>
      <dgm:t>
        <a:bodyPr/>
        <a:lstStyle/>
        <a:p>
          <a:endParaRPr lang="ru-RU"/>
        </a:p>
      </dgm:t>
    </dgm:pt>
    <dgm:pt modelId="{EE146ADD-D79C-4A37-9765-E38C833C4DC7}" type="pres">
      <dgm:prSet presAssocID="{520950D4-F3DB-4C2A-B32E-ED142B2AE4C1}" presName="child" presStyleLbl="alignAccFollowNode1" presStyleIdx="2" presStyleCnt="4" custLinFactNeighborX="102" custLinFactNeighborY="-270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E27A6-991A-435B-B507-D9DE61F33D6A}" type="pres">
      <dgm:prSet presAssocID="{75AFFFF4-21CF-4EC9-9DCB-98D779B133B9}" presName="sibTrans" presStyleLbl="sibTrans2D1" presStyleIdx="3" presStyleCnt="4"/>
      <dgm:spPr/>
      <dgm:t>
        <a:bodyPr/>
        <a:lstStyle/>
        <a:p>
          <a:endParaRPr lang="ru-RU"/>
        </a:p>
      </dgm:t>
    </dgm:pt>
    <dgm:pt modelId="{EE0FC076-C917-48F1-BECA-C45DB6F5BEF3}" type="pres">
      <dgm:prSet presAssocID="{32A0D18D-C2AC-49F0-84E8-ACD62AD75E21}" presName="child" presStyleLbl="alignAccFollowNode1" presStyleIdx="3" presStyleCnt="4" custLinFactNeighborX="651" custLinFactNeighborY="-330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391CD6-5166-4AEA-AFB3-1EE16D88642D}" srcId="{1A50CEB5-5B3A-4CE4-9CBD-51C023DA53C6}" destId="{59D22140-CB64-46EB-A757-3E2CFC4AA792}" srcOrd="0" destOrd="0" parTransId="{B75F3C1E-E4AF-455B-954D-FD2D856DC377}" sibTransId="{B380E8B1-3E50-479E-87F5-154B6089A17F}"/>
    <dgm:cxn modelId="{C659727B-AAC3-4084-BD9D-C9CFA12F82B2}" srcId="{FCEE570D-0445-420D-BE52-B57BDF3FE630}" destId="{1A50CEB5-5B3A-4CE4-9CBD-51C023DA53C6}" srcOrd="0" destOrd="0" parTransId="{FEAA6450-9DEA-4CF5-9117-1FA1371AA8C7}" sibTransId="{1DF4D780-1556-4E42-A728-8D7E292D0D3A}"/>
    <dgm:cxn modelId="{4C0BC130-FA90-4976-9820-144914A3FBA8}" type="presOf" srcId="{59D22140-CB64-46EB-A757-3E2CFC4AA792}" destId="{21491574-16B4-4F5B-80D7-84680DF609C6}" srcOrd="0" destOrd="0" presId="urn:microsoft.com/office/officeart/2005/8/layout/lProcess1"/>
    <dgm:cxn modelId="{930D8D4D-D4D8-4023-9D7C-139BBDFCC293}" type="presOf" srcId="{FCEE570D-0445-420D-BE52-B57BDF3FE630}" destId="{A9040B05-AC32-4408-AC45-ECC4AEA5179E}" srcOrd="0" destOrd="0" presId="urn:microsoft.com/office/officeart/2005/8/layout/lProcess1"/>
    <dgm:cxn modelId="{B772B0CE-C0A8-4063-A4FE-FDA84C679719}" type="presOf" srcId="{B75F3C1E-E4AF-455B-954D-FD2D856DC377}" destId="{0311190D-96A7-4612-81EF-73B72A6AB4AC}" srcOrd="0" destOrd="0" presId="urn:microsoft.com/office/officeart/2005/8/layout/lProcess1"/>
    <dgm:cxn modelId="{FD7E7100-A5B6-4137-8802-1AA4941EAA7D}" srcId="{FCEE570D-0445-420D-BE52-B57BDF3FE630}" destId="{E8423719-4B59-4AC4-A689-1720AFE341B0}" srcOrd="1" destOrd="0" parTransId="{662EB459-69D1-4FD0-AF01-59830E86BF30}" sibTransId="{05859D46-71C0-4E80-AF2F-61315873FEB1}"/>
    <dgm:cxn modelId="{09B4F827-CEB8-4D86-AA1F-88761B82DDA7}" type="presOf" srcId="{B380E8B1-3E50-479E-87F5-154B6089A17F}" destId="{A40FFBB7-C430-45C7-941B-AD8FEF7309A5}" srcOrd="0" destOrd="0" presId="urn:microsoft.com/office/officeart/2005/8/layout/lProcess1"/>
    <dgm:cxn modelId="{1A28D00B-3C53-4F28-AEFB-E20566761B38}" type="presOf" srcId="{4EFC5CDD-80BD-421A-9473-3F4C39F446C8}" destId="{29A53415-65BC-4900-B3BE-6DAD489598B6}" srcOrd="0" destOrd="0" presId="urn:microsoft.com/office/officeart/2005/8/layout/lProcess1"/>
    <dgm:cxn modelId="{7C9682F6-91C0-49EE-8EC3-B32B6AD2D911}" srcId="{E8423719-4B59-4AC4-A689-1720AFE341B0}" destId="{32A0D18D-C2AC-49F0-84E8-ACD62AD75E21}" srcOrd="1" destOrd="0" parTransId="{803A25AD-6519-489A-9B46-3C00A33BA422}" sibTransId="{A38A7094-0AD2-4FE7-B7BE-18929D454972}"/>
    <dgm:cxn modelId="{0BD28F77-FC07-426E-9F72-7EA0540C8E1C}" srcId="{1A50CEB5-5B3A-4CE4-9CBD-51C023DA53C6}" destId="{095423F2-F841-476D-9ABB-25AA5AAD99B1}" srcOrd="1" destOrd="0" parTransId="{CBA74FE6-04A6-450E-A115-0176C81A89CD}" sibTransId="{F5D35996-4116-44BF-B5E8-91EC4F5A97BD}"/>
    <dgm:cxn modelId="{B73A820D-6754-4C10-9F57-F5EE378ADA90}" type="presOf" srcId="{095423F2-F841-476D-9ABB-25AA5AAD99B1}" destId="{C8F25973-CECA-4CA3-B9B3-377CFC939AA7}" srcOrd="0" destOrd="0" presId="urn:microsoft.com/office/officeart/2005/8/layout/lProcess1"/>
    <dgm:cxn modelId="{DD6B48B8-A2D7-4A40-8818-F6572934C02B}" type="presOf" srcId="{75AFFFF4-21CF-4EC9-9DCB-98D779B133B9}" destId="{AE0E27A6-991A-435B-B507-D9DE61F33D6A}" srcOrd="0" destOrd="0" presId="urn:microsoft.com/office/officeart/2005/8/layout/lProcess1"/>
    <dgm:cxn modelId="{9421EEE8-1E09-4223-A13B-AC947CABC2A1}" type="presOf" srcId="{520950D4-F3DB-4C2A-B32E-ED142B2AE4C1}" destId="{EE146ADD-D79C-4A37-9765-E38C833C4DC7}" srcOrd="0" destOrd="0" presId="urn:microsoft.com/office/officeart/2005/8/layout/lProcess1"/>
    <dgm:cxn modelId="{E3942AE4-5C78-4B45-89CF-A223B7C36275}" type="presOf" srcId="{32A0D18D-C2AC-49F0-84E8-ACD62AD75E21}" destId="{EE0FC076-C917-48F1-BECA-C45DB6F5BEF3}" srcOrd="0" destOrd="0" presId="urn:microsoft.com/office/officeart/2005/8/layout/lProcess1"/>
    <dgm:cxn modelId="{9C846B71-6BEA-4E27-BFFF-6C418D67AF53}" type="presOf" srcId="{E8423719-4B59-4AC4-A689-1720AFE341B0}" destId="{F98E8F6E-8983-47CD-84B9-FC51085E0DDD}" srcOrd="0" destOrd="0" presId="urn:microsoft.com/office/officeart/2005/8/layout/lProcess1"/>
    <dgm:cxn modelId="{1EEF0872-DDE5-4591-9C3B-406B11F09008}" type="presOf" srcId="{1A50CEB5-5B3A-4CE4-9CBD-51C023DA53C6}" destId="{D1B60B7B-F221-460B-AE44-F363BBB2E5A1}" srcOrd="0" destOrd="0" presId="urn:microsoft.com/office/officeart/2005/8/layout/lProcess1"/>
    <dgm:cxn modelId="{684AF34B-C0FB-4C6A-95D1-5B38BF4A1C36}" srcId="{E8423719-4B59-4AC4-A689-1720AFE341B0}" destId="{520950D4-F3DB-4C2A-B32E-ED142B2AE4C1}" srcOrd="0" destOrd="0" parTransId="{4EFC5CDD-80BD-421A-9473-3F4C39F446C8}" sibTransId="{75AFFFF4-21CF-4EC9-9DCB-98D779B133B9}"/>
    <dgm:cxn modelId="{CD1AC426-1A39-40A1-ABCF-26ADF63F02BF}" type="presParOf" srcId="{A9040B05-AC32-4408-AC45-ECC4AEA5179E}" destId="{EBE6F8A7-A677-4C3E-9668-193DE5AD3D8B}" srcOrd="0" destOrd="0" presId="urn:microsoft.com/office/officeart/2005/8/layout/lProcess1"/>
    <dgm:cxn modelId="{1D930FE5-DE1E-4DD1-9F16-B5D2D6511256}" type="presParOf" srcId="{EBE6F8A7-A677-4C3E-9668-193DE5AD3D8B}" destId="{D1B60B7B-F221-460B-AE44-F363BBB2E5A1}" srcOrd="0" destOrd="0" presId="urn:microsoft.com/office/officeart/2005/8/layout/lProcess1"/>
    <dgm:cxn modelId="{1B2DC7F7-2434-4FF1-AB63-3838699F6D8A}" type="presParOf" srcId="{EBE6F8A7-A677-4C3E-9668-193DE5AD3D8B}" destId="{0311190D-96A7-4612-81EF-73B72A6AB4AC}" srcOrd="1" destOrd="0" presId="urn:microsoft.com/office/officeart/2005/8/layout/lProcess1"/>
    <dgm:cxn modelId="{398FBD1E-2396-4A8B-83C2-DBBEA229F856}" type="presParOf" srcId="{EBE6F8A7-A677-4C3E-9668-193DE5AD3D8B}" destId="{21491574-16B4-4F5B-80D7-84680DF609C6}" srcOrd="2" destOrd="0" presId="urn:microsoft.com/office/officeart/2005/8/layout/lProcess1"/>
    <dgm:cxn modelId="{CBDE64C4-8E00-42BD-A555-CEB004C1C581}" type="presParOf" srcId="{EBE6F8A7-A677-4C3E-9668-193DE5AD3D8B}" destId="{A40FFBB7-C430-45C7-941B-AD8FEF7309A5}" srcOrd="3" destOrd="0" presId="urn:microsoft.com/office/officeart/2005/8/layout/lProcess1"/>
    <dgm:cxn modelId="{60A5D22E-1427-4AF2-B079-533D40C37904}" type="presParOf" srcId="{EBE6F8A7-A677-4C3E-9668-193DE5AD3D8B}" destId="{C8F25973-CECA-4CA3-B9B3-377CFC939AA7}" srcOrd="4" destOrd="0" presId="urn:microsoft.com/office/officeart/2005/8/layout/lProcess1"/>
    <dgm:cxn modelId="{9AFAF2D2-F11A-44D8-90D2-03A33E6D313D}" type="presParOf" srcId="{A9040B05-AC32-4408-AC45-ECC4AEA5179E}" destId="{BC40FBBD-4A75-412C-8A4B-5458869C957C}" srcOrd="1" destOrd="0" presId="urn:microsoft.com/office/officeart/2005/8/layout/lProcess1"/>
    <dgm:cxn modelId="{F527C1FC-B515-411C-A33A-9CB3A97A6E49}" type="presParOf" srcId="{A9040B05-AC32-4408-AC45-ECC4AEA5179E}" destId="{9F71E3A9-4360-48A1-9635-A924EDAC8558}" srcOrd="2" destOrd="0" presId="urn:microsoft.com/office/officeart/2005/8/layout/lProcess1"/>
    <dgm:cxn modelId="{C27E7B64-9F0E-4C81-B212-2455D1F9DE16}" type="presParOf" srcId="{9F71E3A9-4360-48A1-9635-A924EDAC8558}" destId="{F98E8F6E-8983-47CD-84B9-FC51085E0DDD}" srcOrd="0" destOrd="0" presId="urn:microsoft.com/office/officeart/2005/8/layout/lProcess1"/>
    <dgm:cxn modelId="{65CD766F-C932-40B7-AA4C-A5E6F01D784D}" type="presParOf" srcId="{9F71E3A9-4360-48A1-9635-A924EDAC8558}" destId="{29A53415-65BC-4900-B3BE-6DAD489598B6}" srcOrd="1" destOrd="0" presId="urn:microsoft.com/office/officeart/2005/8/layout/lProcess1"/>
    <dgm:cxn modelId="{31EB7E0C-788E-438C-898D-C47C57209D6C}" type="presParOf" srcId="{9F71E3A9-4360-48A1-9635-A924EDAC8558}" destId="{EE146ADD-D79C-4A37-9765-E38C833C4DC7}" srcOrd="2" destOrd="0" presId="urn:microsoft.com/office/officeart/2005/8/layout/lProcess1"/>
    <dgm:cxn modelId="{AE4FE5A8-ED7B-475F-B27B-403E0F0DB5B5}" type="presParOf" srcId="{9F71E3A9-4360-48A1-9635-A924EDAC8558}" destId="{AE0E27A6-991A-435B-B507-D9DE61F33D6A}" srcOrd="3" destOrd="0" presId="urn:microsoft.com/office/officeart/2005/8/layout/lProcess1"/>
    <dgm:cxn modelId="{BB5DFBA7-64AB-4E2B-8AB3-97F23175D944}" type="presParOf" srcId="{9F71E3A9-4360-48A1-9635-A924EDAC8558}" destId="{EE0FC076-C917-48F1-BECA-C45DB6F5BEF3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108245-AD0C-4FDC-8CAD-483DB3F810B7}" type="doc">
      <dgm:prSet loTypeId="urn:microsoft.com/office/officeart/2005/8/layout/defaul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26197E2-1E72-4EB4-9817-78E59B4227E5}">
      <dgm:prSet custT="1"/>
      <dgm:spPr/>
      <dgm:t>
        <a:bodyPr/>
        <a:lstStyle/>
        <a:p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рассмотрения акта и иных материалов </a:t>
          </a:r>
          <a:r>
            <a:rPr lang="ru-RU" sz="20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камеральной проверки 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казначейства руководитель (заместитель руководителя) Федерального казначейства (его территориального органа) принимает решение:</a:t>
          </a:r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276D15-B344-4766-8EC4-B161944C801C}" type="parTrans" cxnId="{F86E94AC-FC0B-4A0E-9EF1-09A15881A0D1}">
      <dgm:prSet/>
      <dgm:spPr/>
      <dgm:t>
        <a:bodyPr/>
        <a:lstStyle/>
        <a:p>
          <a:endParaRPr lang="ru-RU"/>
        </a:p>
      </dgm:t>
    </dgm:pt>
    <dgm:pt modelId="{E01566A6-5ACE-43E8-A37F-F88F2ACE654A}" type="sibTrans" cxnId="{F86E94AC-FC0B-4A0E-9EF1-09A15881A0D1}">
      <dgm:prSet/>
      <dgm:spPr/>
      <dgm:t>
        <a:bodyPr/>
        <a:lstStyle/>
        <a:p>
          <a:endParaRPr lang="ru-RU"/>
        </a:p>
      </dgm:t>
    </dgm:pt>
    <dgm:pt modelId="{0258A3E5-6747-4B86-AED8-DD9698896CD2}">
      <dgm:prSet custT="1"/>
      <dgm:spPr/>
      <dgm:t>
        <a:bodyPr/>
        <a:lstStyle/>
        <a:p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 направлении или об отсутствии оснований для направления представления и (или) предписания объекту контроля</a:t>
          </a:r>
          <a:endParaRPr lang="ru-RU" sz="2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ECFE89-6C66-4E87-BA0F-AFBC30598669}" type="parTrans" cxnId="{094E652E-B0B7-43C7-AD1E-E56C588138FE}">
      <dgm:prSet/>
      <dgm:spPr/>
      <dgm:t>
        <a:bodyPr/>
        <a:lstStyle/>
        <a:p>
          <a:endParaRPr lang="ru-RU"/>
        </a:p>
      </dgm:t>
    </dgm:pt>
    <dgm:pt modelId="{48B39CA1-BF12-4E3D-A55D-399FF6F2AC9A}" type="sibTrans" cxnId="{094E652E-B0B7-43C7-AD1E-E56C588138FE}">
      <dgm:prSet/>
      <dgm:spPr/>
      <dgm:t>
        <a:bodyPr/>
        <a:lstStyle/>
        <a:p>
          <a:endParaRPr lang="ru-RU"/>
        </a:p>
      </dgm:t>
    </dgm:pt>
    <dgm:pt modelId="{966160B7-F461-445A-AAD6-56F045BE53DE}">
      <dgm:prSet custT="1"/>
      <dgm:spPr/>
      <dgm:t>
        <a:bodyPr/>
        <a:lstStyle/>
        <a:p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 проведении внеплановой выездной проверки казначейства (ревизии)</a:t>
          </a:r>
          <a:endParaRPr lang="ru-RU" sz="2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AADCBA-A6D6-4F32-BB9B-FFCEB12F7EF1}" type="parTrans" cxnId="{D82F9A18-FA53-4C32-A860-88294591BF4B}">
      <dgm:prSet/>
      <dgm:spPr/>
      <dgm:t>
        <a:bodyPr/>
        <a:lstStyle/>
        <a:p>
          <a:endParaRPr lang="ru-RU"/>
        </a:p>
      </dgm:t>
    </dgm:pt>
    <dgm:pt modelId="{D4C55471-59F0-422D-920F-BF98BFA1B234}" type="sibTrans" cxnId="{D82F9A18-FA53-4C32-A860-88294591BF4B}">
      <dgm:prSet/>
      <dgm:spPr/>
      <dgm:t>
        <a:bodyPr/>
        <a:lstStyle/>
        <a:p>
          <a:endParaRPr lang="ru-RU"/>
        </a:p>
      </dgm:t>
    </dgm:pt>
    <dgm:pt modelId="{18B626E0-FC8E-44B1-81C6-208314FF5786}" type="pres">
      <dgm:prSet presAssocID="{44108245-AD0C-4FDC-8CAD-483DB3F810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A2B13F-EF88-4D96-A663-7272485EB410}" type="pres">
      <dgm:prSet presAssocID="{B26197E2-1E72-4EB4-9817-78E59B4227E5}" presName="node" presStyleLbl="node1" presStyleIdx="0" presStyleCnt="3" custScaleY="59096" custLinFactNeighborX="3804" custLinFactNeighborY="7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0C861-6714-4CE8-9980-93B3EF718C48}" type="pres">
      <dgm:prSet presAssocID="{E01566A6-5ACE-43E8-A37F-F88F2ACE654A}" presName="sibTrans" presStyleCnt="0"/>
      <dgm:spPr/>
    </dgm:pt>
    <dgm:pt modelId="{9E420EC0-4792-49AE-874C-76FFCFE55251}" type="pres">
      <dgm:prSet presAssocID="{0258A3E5-6747-4B86-AED8-DD9698896CD2}" presName="node" presStyleLbl="node1" presStyleIdx="1" presStyleCnt="3" custScaleY="53390" custLinFactNeighborX="-3116" custLinFactNeighborY="33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28CD7-678D-4ED6-840E-548A998E5CE1}" type="pres">
      <dgm:prSet presAssocID="{48B39CA1-BF12-4E3D-A55D-399FF6F2AC9A}" presName="sibTrans" presStyleCnt="0"/>
      <dgm:spPr/>
    </dgm:pt>
    <dgm:pt modelId="{89F81A16-5A41-4477-B881-AF01712CCA4E}" type="pres">
      <dgm:prSet presAssocID="{966160B7-F461-445A-AAD6-56F045BE53DE}" presName="node" presStyleLbl="node1" presStyleIdx="2" presStyleCnt="3" custScaleY="32828" custLinFactNeighborX="51734" custLinFactNeighborY="-84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8966C9-C6BC-4371-BC54-CE17A5875540}" type="presOf" srcId="{B26197E2-1E72-4EB4-9817-78E59B4227E5}" destId="{D4A2B13F-EF88-4D96-A663-7272485EB410}" srcOrd="0" destOrd="0" presId="urn:microsoft.com/office/officeart/2005/8/layout/default"/>
    <dgm:cxn modelId="{D4FDCD95-9E02-4D64-AC7F-068E99A22B53}" type="presOf" srcId="{966160B7-F461-445A-AAD6-56F045BE53DE}" destId="{89F81A16-5A41-4477-B881-AF01712CCA4E}" srcOrd="0" destOrd="0" presId="urn:microsoft.com/office/officeart/2005/8/layout/default"/>
    <dgm:cxn modelId="{F86E94AC-FC0B-4A0E-9EF1-09A15881A0D1}" srcId="{44108245-AD0C-4FDC-8CAD-483DB3F810B7}" destId="{B26197E2-1E72-4EB4-9817-78E59B4227E5}" srcOrd="0" destOrd="0" parTransId="{E7276D15-B344-4766-8EC4-B161944C801C}" sibTransId="{E01566A6-5ACE-43E8-A37F-F88F2ACE654A}"/>
    <dgm:cxn modelId="{60378B17-CC82-4071-96A0-661BB6949B99}" type="presOf" srcId="{0258A3E5-6747-4B86-AED8-DD9698896CD2}" destId="{9E420EC0-4792-49AE-874C-76FFCFE55251}" srcOrd="0" destOrd="0" presId="urn:microsoft.com/office/officeart/2005/8/layout/default"/>
    <dgm:cxn modelId="{D318470F-FF7D-4B89-8993-FC9DE1A801F2}" type="presOf" srcId="{44108245-AD0C-4FDC-8CAD-483DB3F810B7}" destId="{18B626E0-FC8E-44B1-81C6-208314FF5786}" srcOrd="0" destOrd="0" presId="urn:microsoft.com/office/officeart/2005/8/layout/default"/>
    <dgm:cxn modelId="{094E652E-B0B7-43C7-AD1E-E56C588138FE}" srcId="{44108245-AD0C-4FDC-8CAD-483DB3F810B7}" destId="{0258A3E5-6747-4B86-AED8-DD9698896CD2}" srcOrd="1" destOrd="0" parTransId="{A8ECFE89-6C66-4E87-BA0F-AFBC30598669}" sibTransId="{48B39CA1-BF12-4E3D-A55D-399FF6F2AC9A}"/>
    <dgm:cxn modelId="{D82F9A18-FA53-4C32-A860-88294591BF4B}" srcId="{44108245-AD0C-4FDC-8CAD-483DB3F810B7}" destId="{966160B7-F461-445A-AAD6-56F045BE53DE}" srcOrd="2" destOrd="0" parTransId="{D3AADCBA-A6D6-4F32-BB9B-FFCEB12F7EF1}" sibTransId="{D4C55471-59F0-422D-920F-BF98BFA1B234}"/>
    <dgm:cxn modelId="{D4BA28C2-6A8C-4AE7-AA56-797E0CEFB47C}" type="presParOf" srcId="{18B626E0-FC8E-44B1-81C6-208314FF5786}" destId="{D4A2B13F-EF88-4D96-A663-7272485EB410}" srcOrd="0" destOrd="0" presId="urn:microsoft.com/office/officeart/2005/8/layout/default"/>
    <dgm:cxn modelId="{375F4BC0-04AE-46D6-A7AC-55EA648B0D35}" type="presParOf" srcId="{18B626E0-FC8E-44B1-81C6-208314FF5786}" destId="{8470C861-6714-4CE8-9980-93B3EF718C48}" srcOrd="1" destOrd="0" presId="urn:microsoft.com/office/officeart/2005/8/layout/default"/>
    <dgm:cxn modelId="{5C2F9F04-C273-46A8-8C99-CEAAB78341FE}" type="presParOf" srcId="{18B626E0-FC8E-44B1-81C6-208314FF5786}" destId="{9E420EC0-4792-49AE-874C-76FFCFE55251}" srcOrd="2" destOrd="0" presId="urn:microsoft.com/office/officeart/2005/8/layout/default"/>
    <dgm:cxn modelId="{D20D7C55-C218-4B7A-9F1B-E326EFE66A93}" type="presParOf" srcId="{18B626E0-FC8E-44B1-81C6-208314FF5786}" destId="{75C28CD7-678D-4ED6-840E-548A998E5CE1}" srcOrd="3" destOrd="0" presId="urn:microsoft.com/office/officeart/2005/8/layout/default"/>
    <dgm:cxn modelId="{F34A7AF1-C23F-4852-A350-E26EEC70FACB}" type="presParOf" srcId="{18B626E0-FC8E-44B1-81C6-208314FF5786}" destId="{89F81A16-5A41-4477-B881-AF01712CCA4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28C47B-EBC1-4D5C-8AE7-8F50F53D41A7}" type="doc">
      <dgm:prSet loTypeId="urn:microsoft.com/office/officeart/2005/8/layout/defaul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DF41001-9708-4006-B0CD-0024EA2F8579}">
      <dgm:prSet custT="1"/>
      <dgm:spPr/>
      <dgm:t>
        <a:bodyPr/>
        <a:lstStyle/>
        <a:p>
          <a:r>
            <a:rPr lang="ru-RU" sz="2000" b="0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рассмотрения акта и иных материалов </a:t>
          </a:r>
          <a:r>
            <a:rPr lang="ru-RU" sz="20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выездной проверки </a:t>
          </a:r>
          <a:r>
            <a:rPr lang="ru-RU" sz="2000" b="0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(ревизии) руководитель (заместитель руководителя) Федерального казначейства (его территориального органа) принимает решение:</a:t>
          </a:r>
          <a:endParaRPr lang="ru-RU" sz="2000" b="0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E4AF3-639B-44F0-9999-9540DA545803}" type="parTrans" cxnId="{F81B8119-088A-4748-A79D-45E25E78102A}">
      <dgm:prSet/>
      <dgm:spPr/>
      <dgm:t>
        <a:bodyPr/>
        <a:lstStyle/>
        <a:p>
          <a:endParaRPr lang="ru-RU"/>
        </a:p>
      </dgm:t>
    </dgm:pt>
    <dgm:pt modelId="{F1F878AA-0468-4573-ABDE-F130D2F9DA0F}" type="sibTrans" cxnId="{F81B8119-088A-4748-A79D-45E25E78102A}">
      <dgm:prSet/>
      <dgm:spPr/>
      <dgm:t>
        <a:bodyPr/>
        <a:lstStyle/>
        <a:p>
          <a:endParaRPr lang="ru-RU"/>
        </a:p>
      </dgm:t>
    </dgm:pt>
    <dgm:pt modelId="{95409668-2FDC-44FF-B448-24551C1AC3B9}">
      <dgm:prSet custT="1"/>
      <dgm:spPr/>
      <dgm:t>
        <a:bodyPr/>
        <a:lstStyle/>
        <a:p>
          <a:r>
            <a:rPr lang="ru-RU" sz="2000" b="0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 направлении или об отсутствии оснований для направления представления и (или) предписания объекту контроля</a:t>
          </a:r>
          <a:endParaRPr lang="ru-RU" sz="2000" b="0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F43BEC-AC74-4EDE-9316-A3FF1B55895C}" type="parTrans" cxnId="{D59E3870-39C1-47DB-B82E-3C107CD211E7}">
      <dgm:prSet/>
      <dgm:spPr/>
      <dgm:t>
        <a:bodyPr/>
        <a:lstStyle/>
        <a:p>
          <a:endParaRPr lang="ru-RU"/>
        </a:p>
      </dgm:t>
    </dgm:pt>
    <dgm:pt modelId="{0689FB88-BDBA-4A24-862B-5B19FD73C6F3}" type="sibTrans" cxnId="{D59E3870-39C1-47DB-B82E-3C107CD211E7}">
      <dgm:prSet/>
      <dgm:spPr/>
      <dgm:t>
        <a:bodyPr/>
        <a:lstStyle/>
        <a:p>
          <a:endParaRPr lang="ru-RU"/>
        </a:p>
      </dgm:t>
    </dgm:pt>
    <dgm:pt modelId="{113A93F4-5419-4BF7-9EAF-E2DF37770031}">
      <dgm:prSet custT="1"/>
      <dgm:spPr/>
      <dgm:t>
        <a:bodyPr/>
        <a:lstStyle/>
        <a:p>
          <a:r>
            <a:rPr lang="ru-RU" sz="2000" b="0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 назначении внеплановой выездной проверки (ревизии)</a:t>
          </a:r>
          <a:endParaRPr lang="ru-RU" sz="2000" b="0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233A43-F708-4F18-8C08-DA3C9FC33847}" type="parTrans" cxnId="{9B4401A3-41B0-4A19-B5D8-7118E6DC73D0}">
      <dgm:prSet/>
      <dgm:spPr/>
      <dgm:t>
        <a:bodyPr/>
        <a:lstStyle/>
        <a:p>
          <a:endParaRPr lang="ru-RU"/>
        </a:p>
      </dgm:t>
    </dgm:pt>
    <dgm:pt modelId="{5A420DC3-F8B4-43D8-8989-72B60565C7BD}" type="sibTrans" cxnId="{9B4401A3-41B0-4A19-B5D8-7118E6DC73D0}">
      <dgm:prSet/>
      <dgm:spPr/>
      <dgm:t>
        <a:bodyPr/>
        <a:lstStyle/>
        <a:p>
          <a:endParaRPr lang="ru-RU"/>
        </a:p>
      </dgm:t>
    </dgm:pt>
    <dgm:pt modelId="{E86CFE32-3BB4-4C69-926E-85C58C3EB6EA}" type="pres">
      <dgm:prSet presAssocID="{C028C47B-EBC1-4D5C-8AE7-8F50F53D41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6FBF6F-8986-4E69-960B-6B66F8FF2A81}" type="pres">
      <dgm:prSet presAssocID="{ADF41001-9708-4006-B0CD-0024EA2F8579}" presName="node" presStyleLbl="node1" presStyleIdx="0" presStyleCnt="3" custScaleX="224339" custScaleY="127216" custLinFactNeighborX="-2736" custLinFactNeighborY="32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400E8-C9BA-4D9B-BF9E-4B0582369047}" type="pres">
      <dgm:prSet presAssocID="{F1F878AA-0468-4573-ABDE-F130D2F9DA0F}" presName="sibTrans" presStyleCnt="0"/>
      <dgm:spPr/>
    </dgm:pt>
    <dgm:pt modelId="{54A3B5AA-8278-4C00-8778-89D70E49AEBB}" type="pres">
      <dgm:prSet presAssocID="{95409668-2FDC-44FF-B448-24551C1AC3B9}" presName="node" presStyleLbl="node1" presStyleIdx="1" presStyleCnt="3" custScaleX="210515" custScaleY="118160" custLinFactNeighborX="25" custLinFactNeighborY="4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00581-5C82-446C-B019-1DA86DA0C39E}" type="pres">
      <dgm:prSet presAssocID="{0689FB88-BDBA-4A24-862B-5B19FD73C6F3}" presName="sibTrans" presStyleCnt="0"/>
      <dgm:spPr/>
    </dgm:pt>
    <dgm:pt modelId="{79A7CF31-2BD3-4BE7-87D3-E3D5BA49F196}" type="pres">
      <dgm:prSet presAssocID="{113A93F4-5419-4BF7-9EAF-E2DF37770031}" presName="node" presStyleLbl="node1" presStyleIdx="2" presStyleCnt="3" custScaleX="210398" custScaleY="52737" custLinFactX="15987" custLinFactNeighborX="100000" custLinFactNeighborY="-9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A0294A-7C81-413B-AED3-03693FCB3930}" type="presOf" srcId="{113A93F4-5419-4BF7-9EAF-E2DF37770031}" destId="{79A7CF31-2BD3-4BE7-87D3-E3D5BA49F196}" srcOrd="0" destOrd="0" presId="urn:microsoft.com/office/officeart/2005/8/layout/default"/>
    <dgm:cxn modelId="{D59E3870-39C1-47DB-B82E-3C107CD211E7}" srcId="{C028C47B-EBC1-4D5C-8AE7-8F50F53D41A7}" destId="{95409668-2FDC-44FF-B448-24551C1AC3B9}" srcOrd="1" destOrd="0" parTransId="{7DF43BEC-AC74-4EDE-9316-A3FF1B55895C}" sibTransId="{0689FB88-BDBA-4A24-862B-5B19FD73C6F3}"/>
    <dgm:cxn modelId="{E7A92C90-68B6-4047-9FCC-D3E5F830E306}" type="presOf" srcId="{C028C47B-EBC1-4D5C-8AE7-8F50F53D41A7}" destId="{E86CFE32-3BB4-4C69-926E-85C58C3EB6EA}" srcOrd="0" destOrd="0" presId="urn:microsoft.com/office/officeart/2005/8/layout/default"/>
    <dgm:cxn modelId="{72F6FDF1-208D-4593-90CC-EDACB16A6B3C}" type="presOf" srcId="{ADF41001-9708-4006-B0CD-0024EA2F8579}" destId="{406FBF6F-8986-4E69-960B-6B66F8FF2A81}" srcOrd="0" destOrd="0" presId="urn:microsoft.com/office/officeart/2005/8/layout/default"/>
    <dgm:cxn modelId="{0B5E2505-342B-45DF-B325-10637B263A16}" type="presOf" srcId="{95409668-2FDC-44FF-B448-24551C1AC3B9}" destId="{54A3B5AA-8278-4C00-8778-89D70E49AEBB}" srcOrd="0" destOrd="0" presId="urn:microsoft.com/office/officeart/2005/8/layout/default"/>
    <dgm:cxn modelId="{F81B8119-088A-4748-A79D-45E25E78102A}" srcId="{C028C47B-EBC1-4D5C-8AE7-8F50F53D41A7}" destId="{ADF41001-9708-4006-B0CD-0024EA2F8579}" srcOrd="0" destOrd="0" parTransId="{62BE4AF3-639B-44F0-9999-9540DA545803}" sibTransId="{F1F878AA-0468-4573-ABDE-F130D2F9DA0F}"/>
    <dgm:cxn modelId="{9B4401A3-41B0-4A19-B5D8-7118E6DC73D0}" srcId="{C028C47B-EBC1-4D5C-8AE7-8F50F53D41A7}" destId="{113A93F4-5419-4BF7-9EAF-E2DF37770031}" srcOrd="2" destOrd="0" parTransId="{A3233A43-F708-4F18-8C08-DA3C9FC33847}" sibTransId="{5A420DC3-F8B4-43D8-8989-72B60565C7BD}"/>
    <dgm:cxn modelId="{26409B9E-F522-4EF7-B742-30153C63CA76}" type="presParOf" srcId="{E86CFE32-3BB4-4C69-926E-85C58C3EB6EA}" destId="{406FBF6F-8986-4E69-960B-6B66F8FF2A81}" srcOrd="0" destOrd="0" presId="urn:microsoft.com/office/officeart/2005/8/layout/default"/>
    <dgm:cxn modelId="{8009F6AD-4229-492A-8C35-D8FDE0F30ACD}" type="presParOf" srcId="{E86CFE32-3BB4-4C69-926E-85C58C3EB6EA}" destId="{626400E8-C9BA-4D9B-BF9E-4B0582369047}" srcOrd="1" destOrd="0" presId="urn:microsoft.com/office/officeart/2005/8/layout/default"/>
    <dgm:cxn modelId="{21546ECE-B820-4F23-ADF8-59CD69BD2324}" type="presParOf" srcId="{E86CFE32-3BB4-4C69-926E-85C58C3EB6EA}" destId="{54A3B5AA-8278-4C00-8778-89D70E49AEBB}" srcOrd="2" destOrd="0" presId="urn:microsoft.com/office/officeart/2005/8/layout/default"/>
    <dgm:cxn modelId="{AF9A391E-F40B-4326-ABB7-C70F0BE249E5}" type="presParOf" srcId="{E86CFE32-3BB4-4C69-926E-85C58C3EB6EA}" destId="{FBD00581-5C82-446C-B019-1DA86DA0C39E}" srcOrd="3" destOrd="0" presId="urn:microsoft.com/office/officeart/2005/8/layout/default"/>
    <dgm:cxn modelId="{CEEA9308-4666-4961-97C4-0A9CE2F57BF4}" type="presParOf" srcId="{E86CFE32-3BB4-4C69-926E-85C58C3EB6EA}" destId="{79A7CF31-2BD3-4BE7-87D3-E3D5BA49F19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4954A-C46C-45A4-A484-332C0972A034}">
      <dsp:nvSpPr>
        <dsp:cNvPr id="0" name=""/>
        <dsp:cNvSpPr/>
      </dsp:nvSpPr>
      <dsp:spPr>
        <a:xfrm>
          <a:off x="609599" y="0"/>
          <a:ext cx="6908800" cy="449362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62C90-8930-4F90-99DD-EAD54277F8D1}">
      <dsp:nvSpPr>
        <dsp:cNvPr id="0" name=""/>
        <dsp:cNvSpPr/>
      </dsp:nvSpPr>
      <dsp:spPr>
        <a:xfrm>
          <a:off x="8731" y="1348087"/>
          <a:ext cx="2616200" cy="17974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Предварительный аудит</a:t>
          </a:r>
          <a:endParaRPr lang="ru-RU" sz="2200" b="1" kern="1200" dirty="0"/>
        </a:p>
      </dsp:txBody>
      <dsp:txXfrm>
        <a:off x="96475" y="1435831"/>
        <a:ext cx="2440712" cy="1621961"/>
      </dsp:txXfrm>
    </dsp:sp>
    <dsp:sp modelId="{2BF7FCD9-6E11-4A2B-A935-087AFEF83916}">
      <dsp:nvSpPr>
        <dsp:cNvPr id="0" name=""/>
        <dsp:cNvSpPr/>
      </dsp:nvSpPr>
      <dsp:spPr>
        <a:xfrm>
          <a:off x="2755899" y="1348087"/>
          <a:ext cx="2616200" cy="179744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Оперативный анализ и контроль</a:t>
          </a:r>
          <a:endParaRPr lang="ru-RU" sz="2200" b="1" kern="1200" dirty="0"/>
        </a:p>
      </dsp:txBody>
      <dsp:txXfrm>
        <a:off x="2843643" y="1435831"/>
        <a:ext cx="2440712" cy="1621961"/>
      </dsp:txXfrm>
    </dsp:sp>
    <dsp:sp modelId="{6CCC87E0-E943-4B57-9872-DBFEEF29E5E0}">
      <dsp:nvSpPr>
        <dsp:cNvPr id="0" name=""/>
        <dsp:cNvSpPr/>
      </dsp:nvSpPr>
      <dsp:spPr>
        <a:xfrm>
          <a:off x="5503068" y="1348087"/>
          <a:ext cx="2616200" cy="179744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Последующий аудит (контроль)</a:t>
          </a:r>
          <a:endParaRPr lang="ru-RU" sz="2200" b="1" kern="1200" dirty="0"/>
        </a:p>
      </dsp:txBody>
      <dsp:txXfrm>
        <a:off x="5590812" y="1435831"/>
        <a:ext cx="2440712" cy="1621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60B7B-F221-460B-AE44-F363BBB2E5A1}">
      <dsp:nvSpPr>
        <dsp:cNvPr id="0" name=""/>
        <dsp:cNvSpPr/>
      </dsp:nvSpPr>
      <dsp:spPr>
        <a:xfrm>
          <a:off x="5062" y="0"/>
          <a:ext cx="4976245" cy="12440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Счетной палаты направляется: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99" y="36437"/>
        <a:ext cx="4903371" cy="1171187"/>
      </dsp:txXfrm>
    </dsp:sp>
    <dsp:sp modelId="{0311190D-96A7-4612-81EF-73B72A6AB4AC}">
      <dsp:nvSpPr>
        <dsp:cNvPr id="0" name=""/>
        <dsp:cNvSpPr/>
      </dsp:nvSpPr>
      <dsp:spPr>
        <a:xfrm rot="5410971">
          <a:off x="2413487" y="1289645"/>
          <a:ext cx="154440" cy="2177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91574-16B4-4F5B-80D7-84680DF609C6}">
      <dsp:nvSpPr>
        <dsp:cNvPr id="0" name=""/>
        <dsp:cNvSpPr/>
      </dsp:nvSpPr>
      <dsp:spPr>
        <a:xfrm>
          <a:off x="0" y="1552941"/>
          <a:ext cx="4976245" cy="13107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случае выявления нарушений в хозяйственной, финансовой, коммерческой и иной деятельности объекта аудита (контроля), наносящих ущерб государству и требующих безотлагательного пресечения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90" y="1591331"/>
        <a:ext cx="4899465" cy="1233963"/>
      </dsp:txXfrm>
    </dsp:sp>
    <dsp:sp modelId="{A40FFBB7-C430-45C7-941B-AD8FEF7309A5}">
      <dsp:nvSpPr>
        <dsp:cNvPr id="0" name=""/>
        <dsp:cNvSpPr/>
      </dsp:nvSpPr>
      <dsp:spPr>
        <a:xfrm rot="5400000">
          <a:off x="2385803" y="2966003"/>
          <a:ext cx="204639" cy="2177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25973-CECA-4CA3-B9B3-377CFC939AA7}">
      <dsp:nvSpPr>
        <dsp:cNvPr id="0" name=""/>
        <dsp:cNvSpPr/>
      </dsp:nvSpPr>
      <dsp:spPr>
        <a:xfrm>
          <a:off x="0" y="3286034"/>
          <a:ext cx="4976245" cy="18304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случае создания препятствий для проведения контрольных и экспертно-аналитических мероприятий (отказ в предоставлении или уклонение в представлении информации, а также предоставление заведомо ложной информации)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11" y="3339645"/>
        <a:ext cx="4869023" cy="1723190"/>
      </dsp:txXfrm>
    </dsp:sp>
    <dsp:sp modelId="{F98E8F6E-8983-47CD-84B9-FC51085E0DDD}">
      <dsp:nvSpPr>
        <dsp:cNvPr id="0" name=""/>
        <dsp:cNvSpPr/>
      </dsp:nvSpPr>
      <dsp:spPr>
        <a:xfrm>
          <a:off x="5677982" y="0"/>
          <a:ext cx="4976245" cy="124406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Предписание Счетной палаты направляется: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4419" y="36437"/>
        <a:ext cx="4903371" cy="1171187"/>
      </dsp:txXfrm>
    </dsp:sp>
    <dsp:sp modelId="{29A53415-65BC-4900-B3BE-6DAD489598B6}">
      <dsp:nvSpPr>
        <dsp:cNvPr id="0" name=""/>
        <dsp:cNvSpPr/>
      </dsp:nvSpPr>
      <dsp:spPr>
        <a:xfrm rot="5389582">
          <a:off x="8062025" y="1348427"/>
          <a:ext cx="213222" cy="2177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46ADD-D79C-4A37-9765-E38C833C4DC7}">
      <dsp:nvSpPr>
        <dsp:cNvPr id="0" name=""/>
        <dsp:cNvSpPr/>
      </dsp:nvSpPr>
      <dsp:spPr>
        <a:xfrm>
          <a:off x="5683045" y="1670504"/>
          <a:ext cx="4976245" cy="12440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случае невыполнения Представления Счетной палаты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9482" y="1706941"/>
        <a:ext cx="4903371" cy="1171187"/>
      </dsp:txXfrm>
    </dsp:sp>
    <dsp:sp modelId="{AE0E27A6-991A-435B-B507-D9DE61F33D6A}">
      <dsp:nvSpPr>
        <dsp:cNvPr id="0" name=""/>
        <dsp:cNvSpPr/>
      </dsp:nvSpPr>
      <dsp:spPr>
        <a:xfrm rot="5400000">
          <a:off x="8075368" y="3010365"/>
          <a:ext cx="191598" cy="2177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FC076-C917-48F1-BECA-C45DB6F5BEF3}">
      <dsp:nvSpPr>
        <dsp:cNvPr id="0" name=""/>
        <dsp:cNvSpPr/>
      </dsp:nvSpPr>
      <dsp:spPr>
        <a:xfrm>
          <a:off x="5683045" y="3323875"/>
          <a:ext cx="4976245" cy="12440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случае несоблюдения сроков исполнения Представления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9482" y="3360312"/>
        <a:ext cx="4903371" cy="1171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8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11108" y="0"/>
            <a:ext cx="4292600" cy="338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6B756-EAE8-44AE-9805-285E15FAAD48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9470"/>
            <a:ext cx="4292600" cy="338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11108" y="6429470"/>
            <a:ext cx="4292600" cy="338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C6101-BD9E-40BA-B1F5-D4F8A8C5B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68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03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94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1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98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35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81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42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1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13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7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755651" y="1752600"/>
            <a:ext cx="10668000" cy="42672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C4F5-43D3-4C77-93CD-392A393EAB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48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>
                <a:solidFill>
                  <a:srgbClr val="1F497D"/>
                </a:solidFill>
              </a:rPr>
              <a:pPr/>
              <a:t>3/4/2022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66871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F497D"/>
                </a:solidFill>
              </a:rPr>
              <a:pPr/>
              <a:t>3/4/2022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89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>
                <a:solidFill>
                  <a:srgbClr val="EEECE1"/>
                </a:solidFill>
              </a:rPr>
              <a:pPr/>
              <a:t>3/4/2022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EEECE1"/>
                </a:solidFill>
              </a:rPr>
              <a:pPr/>
              <a:t>‹#›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71531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F497D"/>
                </a:solidFill>
              </a:rPr>
              <a:pPr/>
              <a:t>3/4/2022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02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F497D"/>
                </a:solidFill>
              </a:rPr>
              <a:pPr/>
              <a:t>3/4/2022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48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F497D"/>
                </a:solidFill>
              </a:rPr>
              <a:pPr/>
              <a:t>3/4/2022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9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F497D"/>
                </a:solidFill>
              </a:rPr>
              <a:pPr/>
              <a:t>3/4/2022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28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>
                <a:solidFill>
                  <a:srgbClr val="1F497D"/>
                </a:solidFill>
              </a:rPr>
              <a:pPr/>
              <a:t>3/4/2022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8697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>
                <a:solidFill>
                  <a:srgbClr val="1F497D"/>
                </a:solidFill>
              </a:rPr>
              <a:pPr/>
              <a:t>3/4/2022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6592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F497D"/>
                </a:solidFill>
              </a:rPr>
              <a:pPr/>
              <a:t>3/4/2022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66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F497D"/>
                </a:solidFill>
              </a:rPr>
              <a:pPr/>
              <a:t>3/4/2022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3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7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>
                <a:solidFill>
                  <a:srgbClr val="1F497D"/>
                </a:solidFill>
              </a:rPr>
              <a:pPr/>
              <a:t>3/4/2022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4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.gov.ru/" TargetMode="Externa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.gov.ru/" TargetMode="Externa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ach.gov.ru/upload/iblock/8fc/0oy34nuf5rnx2gv5mf67khen5w3hthl0.pdf" TargetMode="External"/><Relationship Id="rId2" Type="http://schemas.openxmlformats.org/officeDocument/2006/relationships/hyperlink" Target="https://ach.gov.ru/upload/iblock/c01/gkp5j1ysirddfjcjd9phiqmvl323yja1.pdf" TargetMode="Externa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ach.gov.ru/upload/iblock/460/460b8ddd57d9d200cb581435c9dc0fd4.pdf" TargetMode="External"/><Relationship Id="rId4" Type="http://schemas.openxmlformats.org/officeDocument/2006/relationships/hyperlink" Target="https://ach.gov.ru/upload/iblock/af1/af19a59d4a9505eb98f960cac0607e20.pd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AA234F-D43D-4E58-977E-552955B17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858" y="1359109"/>
            <a:ext cx="8361229" cy="209822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2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государственного и муниципального финансового контроля и принципы ее функционирования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C2409AE-7B64-420A-8C03-10A33599F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4609" y="3457335"/>
            <a:ext cx="9342781" cy="1927686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Понятие и элементы системы государственного и муниципального финансового контроля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функционирования системы государственного и муниципального финансового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</a:t>
            </a: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Органы 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государственного и муниципального финансового </a:t>
            </a:r>
            <a:r>
              <a:rPr lang="ru-RU" sz="20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 в РФ</a:t>
            </a:r>
            <a:endParaRPr lang="ru-RU" sz="20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557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E68B8E0-4AEF-4116-A66C-D67872213287}"/>
              </a:ext>
            </a:extLst>
          </p:cNvPr>
          <p:cNvSpPr/>
          <p:nvPr/>
        </p:nvSpPr>
        <p:spPr>
          <a:xfrm>
            <a:off x="1693627" y="259631"/>
            <a:ext cx="9740347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Принципы функционирования системы государственного и муниципального финансового контроля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pro-training.com.ua/wp-content/uploads/2016/07/time-managment.jpg">
            <a:extLst>
              <a:ext uri="{FF2B5EF4-FFF2-40B4-BE49-F238E27FC236}">
                <a16:creationId xmlns:a16="http://schemas.microsoft.com/office/drawing/2014/main" xmlns="" id="{A01B7384-4CB1-46E7-92CA-B8B531A87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17" y="1777249"/>
            <a:ext cx="7130166" cy="429754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xmlns="" id="{58AB1FB3-E8BD-4298-8A9C-FA256D3B59BB}"/>
              </a:ext>
            </a:extLst>
          </p:cNvPr>
          <p:cNvSpPr/>
          <p:nvPr/>
        </p:nvSpPr>
        <p:spPr>
          <a:xfrm>
            <a:off x="2425148" y="143123"/>
            <a:ext cx="9485906" cy="173338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Функционирование системы ГМФК, как и любой иной системы, должно осуществляться на базе соблюдения определенных принципов.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 же как и понятие системы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государственного и муниципального финансового контроля,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перечень данных принципов не имеет правового закрепления. 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3" name="Picture 4" descr="http://rostovpereezd.ru/attachments/Image/sm.png">
            <a:extLst>
              <a:ext uri="{FF2B5EF4-FFF2-40B4-BE49-F238E27FC236}">
                <a16:creationId xmlns:a16="http://schemas.microsoft.com/office/drawing/2014/main" xmlns="" id="{CE487075-3344-4FDC-8E88-90FE75070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8" y="144142"/>
            <a:ext cx="1694291" cy="173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E7AF934-A15D-435E-9640-2F6D940C09DB}"/>
              </a:ext>
            </a:extLst>
          </p:cNvPr>
          <p:cNvSpPr/>
          <p:nvPr/>
        </p:nvSpPr>
        <p:spPr>
          <a:xfrm>
            <a:off x="826936" y="2107096"/>
            <a:ext cx="11084118" cy="14232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в РФ его можно встретить лишь в одном документе, который, однако, не имеет силы нормативного правового акта и используется лишь частью органов ГМФК -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Декларации принципов деятельности контрольно-счетных органов РФ.</a:t>
            </a:r>
            <a:endParaRPr lang="ru-RU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2A7715D-07F5-42F9-BF23-F6176526D8D0}"/>
              </a:ext>
            </a:extLst>
          </p:cNvPr>
          <p:cNvSpPr/>
          <p:nvPr/>
        </p:nvSpPr>
        <p:spPr>
          <a:xfrm>
            <a:off x="826936" y="3849756"/>
            <a:ext cx="11084118" cy="14232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перечень принципов функционирования системы ГМФК может варьироваться, однако, по мнению целого ряда авторов, в него должны включаться: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07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4443072-94CE-4653-998F-85EAB4C7D547}"/>
              </a:ext>
            </a:extLst>
          </p:cNvPr>
          <p:cNvSpPr/>
          <p:nvPr/>
        </p:nvSpPr>
        <p:spPr>
          <a:xfrm>
            <a:off x="739471" y="961035"/>
            <a:ext cx="10980752" cy="5403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независимостью при осуществлении планирования контрольной деятельности (оно должно осуществляться, исходя из установленных объективных параметров);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независимостью в принятии решений по результатам контрольных мероприятий;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функциональной независимостью, которая обеспечивается четким правовым разграничением полномочий органов ГМФК, а также установлением исчерпывающих перечней прав и обязанностей каждого из них;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финансовой независимостью от юридических и физических лиц, чью деятельность они проверяют, а также от лиц, каким-либо образом связанных с последними. Финансовая независимость является одной из гарантий объективности выводов по результатам контрольных мероприятий. Ее наличие обеспечивается ограничением источников финансирования органов ГМФК средствами соответствующих бюджетов;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материальной независимостью, означающей, что каждый контрольный орган должен иметь материально-техническую базу, необходимую и достаточную для осуществления своей деятельности.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191020A-869B-4576-BAFE-B072825BAD7A}"/>
              </a:ext>
            </a:extLst>
          </p:cNvPr>
          <p:cNvSpPr/>
          <p:nvPr/>
        </p:nvSpPr>
        <p:spPr>
          <a:xfrm>
            <a:off x="811033" y="166978"/>
            <a:ext cx="11266998" cy="112006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независимости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предполагающий, что органы государственного и муниципального финансового контроля должны обладать:</a:t>
            </a:r>
          </a:p>
        </p:txBody>
      </p:sp>
    </p:spTree>
    <p:extLst>
      <p:ext uri="{BB962C8B-B14F-4D97-AF65-F5344CB8AC3E}">
        <p14:creationId xmlns:p14="http://schemas.microsoft.com/office/powerpoint/2010/main" val="596218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38121540-E929-467A-A87B-620F176188C4}"/>
              </a:ext>
            </a:extLst>
          </p:cNvPr>
          <p:cNvSpPr/>
          <p:nvPr/>
        </p:nvSpPr>
        <p:spPr>
          <a:xfrm>
            <a:off x="755373" y="87464"/>
            <a:ext cx="11266998" cy="15186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гласности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означающий, что любой заинтересованный пользователь должен иметь свободный доступ к информации о результатах контрольной деятельности за исключением тех данных, которые составляют государственную, коммерческую или налоговую тайну.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0CD1C4B7-9FFD-48E2-9878-A5FCB4F5ED0B}"/>
              </a:ext>
            </a:extLst>
          </p:cNvPr>
          <p:cNvSpPr/>
          <p:nvPr/>
        </p:nvSpPr>
        <p:spPr>
          <a:xfrm>
            <a:off x="755373" y="1710855"/>
            <a:ext cx="11266998" cy="171814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законности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предполагающий, что деятельность органов ГМФК и их должностных лиц должна осуществляться в строгом соответствии с нормативными правовыми актами, регламентирующими финансовые правоотношения в РФ, и не нарушать конституционных прав проверяемых лиц.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5C06FADE-BE0E-409C-9DD9-531399882092}"/>
              </a:ext>
            </a:extLst>
          </p:cNvPr>
          <p:cNvSpPr/>
          <p:nvPr/>
        </p:nvSpPr>
        <p:spPr>
          <a:xfrm>
            <a:off x="755373" y="3544956"/>
            <a:ext cx="11266998" cy="13132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объективности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означающий отсутствие предвзятости или предрасположенности, а также каких-либо особых мотивов в подходах к планированию и проведению контрольных мероприятий.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883913B7-50FB-49A0-BBA8-63CA11E8AB6F}"/>
              </a:ext>
            </a:extLst>
          </p:cNvPr>
          <p:cNvSpPr/>
          <p:nvPr/>
        </p:nvSpPr>
        <p:spPr>
          <a:xfrm>
            <a:off x="755373" y="4974203"/>
            <a:ext cx="11266998" cy="16174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ответственности,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которым все участники правоотношений, возникающих в ходе проведения контрольно-ревизионных и экспертно-аналитических мероприятий, должны нести ответственность за невыполнение или ненадлежащее выполнение своих обязанностей.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323190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2693EA32-5FB9-431E-A5B2-7DE37AB04CD4}"/>
              </a:ext>
            </a:extLst>
          </p:cNvPr>
          <p:cNvSpPr/>
          <p:nvPr/>
        </p:nvSpPr>
        <p:spPr>
          <a:xfrm>
            <a:off x="834886" y="203420"/>
            <a:ext cx="11266998" cy="19672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сбалансированности,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означающий, что субъект контроля должен обладать тем объемом прав и полномочий, которые необходимы для реализации вмененных ему контрольных функций. С другой стороны, в соответствии с данным принципом у субъекта контроля не должно быть таких прав и полномочий, которым не были бы сопоставлены определенные функции.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D559C06-82DB-4A29-BB0D-89664F206712}"/>
              </a:ext>
            </a:extLst>
          </p:cNvPr>
          <p:cNvSpPr/>
          <p:nvPr/>
        </p:nvSpPr>
        <p:spPr>
          <a:xfrm>
            <a:off x="834886" y="2246905"/>
            <a:ext cx="11266998" cy="10767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системности,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предполагающий наличие системного подхода к организации ГМФК.</a:t>
            </a: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xmlns="" id="{376B678F-E826-402A-89E8-45995010591F}"/>
              </a:ext>
            </a:extLst>
          </p:cNvPr>
          <p:cNvSpPr/>
          <p:nvPr/>
        </p:nvSpPr>
        <p:spPr>
          <a:xfrm>
            <a:off x="1060173" y="3896139"/>
            <a:ext cx="10930394" cy="2289975"/>
          </a:xfrm>
          <a:prstGeom prst="wedgeRoundRectCallout">
            <a:avLst>
              <a:gd name="adj1" fmla="val -41420"/>
              <a:gd name="adj2" fmla="val 69853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tabLst>
                <a:tab pos="630555" algn="l"/>
              </a:tabLst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Сходный перечень принципов содержится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Декларации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принципов деятельности контрольно-счетных органов Российской Федерации.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документ не имеет силы нормативного правового акта, однако контрольно-счетные органы РФ в своей деятельности ориентируются на его положения.</a:t>
            </a:r>
            <a:endParaRPr lang="ru-RU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63588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83" y="2860766"/>
            <a:ext cx="4331785" cy="243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027" y="4285433"/>
            <a:ext cx="3500271" cy="232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35" y="1404664"/>
            <a:ext cx="3819437" cy="214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A8E0063-6743-48AD-AAD2-916058419116}"/>
              </a:ext>
            </a:extLst>
          </p:cNvPr>
          <p:cNvSpPr/>
          <p:nvPr/>
        </p:nvSpPr>
        <p:spPr>
          <a:xfrm>
            <a:off x="4145280" y="371233"/>
            <a:ext cx="804672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Органы государственного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муниципального финансового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 в РФ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2326" y="476397"/>
            <a:ext cx="7345362" cy="7206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государственного финансового 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62957" y="1700259"/>
            <a:ext cx="1296987" cy="17287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Счетная палата РФ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31382" y="1700259"/>
            <a:ext cx="1439862" cy="17287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</a:t>
            </a:r>
            <a:r>
              <a:rPr kumimoji="0" lang="ru-RU" sz="1700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контрольное </a:t>
            </a: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Президента РФ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44269" y="1700259"/>
            <a:ext cx="1584325" cy="17287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по финансовому мониторингу (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торинг</a:t>
            </a: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57118" y="4220813"/>
            <a:ext cx="1440160" cy="16573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таможенная служба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36606" y="1690330"/>
            <a:ext cx="1512167" cy="17287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</a:t>
            </a:r>
            <a:r>
              <a:rPr kumimoji="0" lang="ru-RU" sz="17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банк РФ (Банк </a:t>
            </a:r>
            <a:r>
              <a:rPr kumimoji="0" lang="ru-RU" sz="1700" b="0" i="0" u="none" strike="noStrike" kern="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России)</a:t>
            </a:r>
            <a:endParaRPr kumimoji="0" lang="ru-RU" sz="1700" b="0" i="0" u="none" strike="noStrike" kern="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56785" y="1691137"/>
            <a:ext cx="1439714" cy="17287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  <a:r>
              <a:rPr kumimoji="0" lang="ru-RU" sz="17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финансов РФ (Минфин России)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4199" y="4216842"/>
            <a:ext cx="1727200" cy="16557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-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по регулированию алкогольного рынка</a:t>
            </a:r>
            <a:endParaRPr kumimoji="0" lang="ru-RU" sz="1700" b="0" i="0" u="none" strike="noStrike" kern="0" cap="none" spc="-6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57699" y="4216842"/>
            <a:ext cx="1512887" cy="16557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налоговая служба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55483" y="4220808"/>
            <a:ext cx="1584325" cy="16517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 (Казначейство России)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168886" y="1412922"/>
            <a:ext cx="626891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168886" y="1412922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37038" y="1412922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193222" y="1412922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367324" y="3929505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921414" y="1412922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9437799" y="1412922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60974" y="3933477"/>
            <a:ext cx="5076825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19911" y="3933477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647645" y="3933477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9437799" y="3933477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437799" y="3430240"/>
            <a:ext cx="0" cy="503237"/>
          </a:xfrm>
          <a:prstGeom prst="lin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193222" y="1197022"/>
            <a:ext cx="0" cy="215900"/>
          </a:xfrm>
          <a:prstGeom prst="lin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967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2479" y="-154547"/>
            <a:ext cx="10972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Органы государственного финансового контроля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195997"/>
              </p:ext>
            </p:extLst>
          </p:nvPr>
        </p:nvGraphicFramePr>
        <p:xfrm>
          <a:off x="699753" y="827962"/>
          <a:ext cx="10972800" cy="5486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43128"/>
                <a:gridCol w="1524011"/>
                <a:gridCol w="1977599"/>
                <a:gridCol w="5128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Наименование органа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Год </a:t>
                      </a:r>
                    </a:p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создания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Подчинение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Основная цель деятельности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Счетная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</a:rPr>
                        <a:t> палата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1995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Федеральное Собрание РФ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Обеспечение контрольной деятельности по исполнению федерального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</a:rPr>
                        <a:t> бюджета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Федеральная таможенная служба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1991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Министерство финансов РФ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Выработка направлений государственной таможенной политики,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</a:rPr>
                        <a:t> контроль и надзор в области таможенного дела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Министерство финансов РФ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1802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Правительство РФ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Выработка основных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</a:rPr>
                        <a:t> направлений финансовой политики государства и контроль за их реализацией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Главное контрольное управление Президента РФ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1993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Президент РФ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Контроль за исполнением федеральных законов,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</a:rPr>
                        <a:t> указов и распоряжений Президента РФ исполнительными органами власти всех уровней 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5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3843" y="-284439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Органы государственного финансового контроля</a:t>
            </a:r>
            <a:endParaRPr lang="ru-RU" sz="3200" dirty="0" smtClean="0"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993081"/>
              </p:ext>
            </p:extLst>
          </p:nvPr>
        </p:nvGraphicFramePr>
        <p:xfrm>
          <a:off x="661115" y="600892"/>
          <a:ext cx="10972800" cy="5852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88147"/>
                <a:gridCol w="1493949"/>
                <a:gridCol w="2112135"/>
                <a:gridCol w="50785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Наименование органа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Год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создания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Подчинение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Основная цель деятельности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Банк России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1860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002060"/>
                          </a:solidFill>
                        </a:rPr>
                        <a:t>Государствен-ная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 Дума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Защита и обеспечение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устойчивости рубля; развитие и укрепление банковской системы РФ и обеспечение эффективного и бесперебойного функционирования платежной системы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Федеральная налоговая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служба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1991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Министерство финансов РФ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Контроль и надзор за соблюдением законодательства РФ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о налогах и сборах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Федеральное казначейство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1992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Министерство финансов РФ</a:t>
                      </a:r>
                    </a:p>
                    <a:p>
                      <a:pPr algn="ctr"/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Обеспечение исполнения бюджета и кассового обслуживания исполнения бюджетов бюджетной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системы РФ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9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Органы государственного финансового контроля</a:t>
            </a:r>
            <a:endParaRPr lang="ru-RU" sz="3200" dirty="0" smtClean="0"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736050"/>
              </p:ext>
            </p:extLst>
          </p:nvPr>
        </p:nvGraphicFramePr>
        <p:xfrm>
          <a:off x="609600" y="1600200"/>
          <a:ext cx="10972800" cy="3962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43128"/>
                <a:gridCol w="1524011"/>
                <a:gridCol w="2190765"/>
                <a:gridCol w="49148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Наименование органа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Год </a:t>
                      </a:r>
                    </a:p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создания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Подчинение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Основная цель деятельности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Федеральная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</a:rPr>
                        <a:t> служба по финансовому мониторингу 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2001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Президент РФ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Противодействие легализации (отмыванию) доходов, полученных преступным путем,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br>
                        <a:rPr lang="ru-RU" sz="2200" baseline="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</a:rPr>
                        <a:t>и финансированию терроризма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Федеральная служба по регулированию алкогольного рынка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Министерство РФ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Контроль за производством и оборотом этилового спирта, алкогольной и спиртосодержащей продукции, по надзору и оказанию услуг в этой сфере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2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D5C3ADB-90C5-4B03-8530-9D742CFBFAD0}"/>
              </a:ext>
            </a:extLst>
          </p:cNvPr>
          <p:cNvSpPr/>
          <p:nvPr/>
        </p:nvSpPr>
        <p:spPr>
          <a:xfrm>
            <a:off x="5789213" y="340894"/>
            <a:ext cx="64087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«Контроль - это, безусловно, важнейшая функция государства, но неприемлемо, когда показателям деятельности контрольных органов служит не результат, а просто число проверок, классическая палочная система»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4E6D5C-85CA-4FED-AE89-13CBE0F62971}"/>
              </a:ext>
            </a:extLst>
          </p:cNvPr>
          <p:cNvSpPr txBox="1"/>
          <p:nvPr/>
        </p:nvSpPr>
        <p:spPr>
          <a:xfrm>
            <a:off x="4428878" y="5627636"/>
            <a:ext cx="74742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Послание Президента В.В. Путина Федеральному Собранию </a:t>
            </a:r>
          </a:p>
        </p:txBody>
      </p:sp>
      <p:pic>
        <p:nvPicPr>
          <p:cNvPr id="1026" name="Picture 2" descr="http://www.molgvardia.ru/sites/default/files/678475496.jpg">
            <a:extLst>
              <a:ext uri="{FF2B5EF4-FFF2-40B4-BE49-F238E27FC236}">
                <a16:creationId xmlns:a16="http://schemas.microsoft.com/office/drawing/2014/main" xmlns="" id="{4D8D0FFB-8839-47B1-949A-E6E0B08E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3" y="770905"/>
            <a:ext cx="5715000" cy="32385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8822" y="0"/>
            <a:ext cx="11508377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Счетная палата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постоянно действующим высшим органом внешнего государственного аудита (контроля), образуемым в порядке, установленном настоящим Федеральным законом, и подотчетным Федеральному Собранию.</a:t>
            </a:r>
          </a:p>
          <a:p>
            <a:pPr indent="342900"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Счетная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палата обладает организационной, функциональной, а также финансовой независимостью и осуществляет свою деятельность самостоятельно.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6103" y="3327854"/>
            <a:ext cx="10411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четной палаты регулируется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№4-ФЗ от 05.04.2013 «О счетной палате РФ».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://rostovpereezd.ru/attachments/Image/sm.png">
            <a:extLst>
              <a:ext uri="{FF2B5EF4-FFF2-40B4-BE49-F238E27FC236}">
                <a16:creationId xmlns:a16="http://schemas.microsoft.com/office/drawing/2014/main" xmlns="" id="{23C4AB84-5541-4122-8BB8-3D1D276B7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7966"/>
            <a:ext cx="1694291" cy="173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76103" y="4446947"/>
            <a:ext cx="104110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субъектов РФ и муниципальных образований действуют контрольно-счетные  органы субъектов  РФ И МО. Их деятельность регламентирована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№6-ФЗ от 07.02.2011 «Об общих принципах организации и деятельности контрольно-счетных органов субъектов РФ и МО».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0970" y="315244"/>
            <a:ext cx="1028046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Счетной палаты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Счетной палаты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назначается на должность Государственной Думой по представлению Президента РФ сроком на шесть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лет; </a:t>
            </a:r>
          </a:p>
          <a:p>
            <a:pPr indent="457200" algn="just" fontAlgn="base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Счетной палаты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кот. назначается Советом Федерации по представлению Президента РФ сроком на шесть лет.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Аудиторы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Счетной палаты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12 человек, кот. назначаются Советом Федерации и Государственной Думой по шесть аудиторов сроком на шесть лет.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Счетной палаты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кот. состоит из инспекторов и иных штатных сотрудников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030" y="1342017"/>
            <a:ext cx="10659290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рассмотрения вопросов планирования и организации работы Счетной палаты, методологического и методического обеспечения деятельности Счетной палаты, утверждения стандартов Счетной палаты, общих требований к стандартам внешнего государственного и муниципального аудита (контроля), отчетов, иных документов по результатам контрольных и экспертно-аналитических мероприятий, а также информационных сообщений, направляемых Совету Федерации и Государственной Думе, образуется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Коллегия Счетной палаты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1" t="22277" r="11096" b="18527"/>
          <a:stretch/>
        </p:blipFill>
        <p:spPr bwMode="auto">
          <a:xfrm>
            <a:off x="1391639" y="431074"/>
            <a:ext cx="9711789" cy="451853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228" y="515861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- Виды деятельности Счетной палаты и Контрольно-счетных органов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378823"/>
            <a:ext cx="10319657" cy="5212079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аудит  (контроль)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применяется в целях документальных проверок достоверности финансовых операций, бюджетного учета и отчетности, целевого использования бюджетных ресурсов.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 эффективности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применяется в целях определения эффективности использования федеральных, региональных и муниципальных финансовых ресурсов, полученных объектами контроля для выполнения поставленных социально-экономических задач развития страны и территории.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аудит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в целях оценки реализуемости планов, оценки рисков при реализации стратегических целей обеспечения национально-экономической безопасности и социально-экономического развития.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виды аудита :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Аудит государственных целевых программ РФ;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Аудит государственных и международных инвестиционных проектов;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3.Аудит в сфере закупок товаров, работ и услуг, осуществляемых объектами контроля и аудита.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967" y="176348"/>
            <a:ext cx="10868296" cy="6564086"/>
          </a:xfrm>
        </p:spPr>
        <p:txBody>
          <a:bodyPr>
            <a:noAutofit/>
          </a:bodyPr>
          <a:lstStyle/>
          <a:p>
            <a:pPr indent="432000"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Счетной палаты являются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организация и осуществление контроля за целевым и эффективным использованием средств федерального бюджета, бюджетов государственных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внебюджетных фондов;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аудит реализуемости и результативности достижения стратегических целей социально-экономического развития Российской Федерации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определение эффективности и соответствия нормативным правовым актам Российской Федерации порядка формирования, управления и распоряжения федеральными и иными ресурсами в пределах компетенции Счетной палаты, в том числе для целей стратегического планирования в Российской Федерации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анализ выявленных недостатков и нарушений в процессе формирования, управления и распоряжения федеральными и иными ресурсами в пределах компетенции Счетной палаты, выработка предложений по их устранению, а также по совершенствованию бюджетного процесса в целом в пределах компетенции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9" y="0"/>
            <a:ext cx="10829108" cy="68580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5)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предоставления налоговых и иных льгот и преимуществ, бюджетных кредитов за счет средств федерального бюджета, а также оценка законности предоставления государственных гарантий и поручительств или обеспечения исполнения обязательств другими способами по сделкам, совершаемым юридическими лицами и индивидуальными предпринимателями за счет федеральных и иных ресурсов, в пределах компетенции Счетной палаты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6)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достоверности бюджетной отчетности главных администраторов средств федерального бюджета и бюджетов государственных внебюджетных фондов Российской Федерации и годового отчета об исполнении федерального бюджета, бюджетов государственных внебюджетных фондов Российской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7)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законностью и своевременностью движения средств федерального бюджета и средств государственных внебюджетных фондов в Центральном банке Российской Федерации, уполномоченных банках и иных кредитных организациях Российской Федерации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8)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 пределах своей компетенции мер по противодействию коррупции.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74683677"/>
              </p:ext>
            </p:extLst>
          </p:nvPr>
        </p:nvGraphicFramePr>
        <p:xfrm>
          <a:off x="2306320" y="1841862"/>
          <a:ext cx="8128000" cy="449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08070" y="444137"/>
            <a:ext cx="7798524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Формы проведения проверочных мероприятий Счетной палаты</a:t>
            </a:r>
            <a:endParaRPr lang="ru-RU" sz="24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873829" y="1698171"/>
            <a:ext cx="1502228" cy="100584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663" y="163286"/>
            <a:ext cx="10175966" cy="14859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предварительного аудита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федерального бюджета и бюджетов государственных внебюджетных фондов Российской Федерации Счетная палата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осуществляет: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экспертно-аналитических и контрольных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и анализ обоснованности показателей проектов федерального бюджета и бюджетов государственных внебюджетных фондов Российской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наличия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состояния нормативной методической базы их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формирования;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проектов федерального бюджета и бюджетов государственных внебюджетных фондов Российской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соответствия положениям посланий Президента Российской Федерации и иных программных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документов;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оценку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прогнозирования доходов федерального бюджета и бюджетов государственных внебюджетных фондов Российской Федерации, использования бюджетных средств, инвестиционной и долговой политики, а также эффективности межбюджетных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35306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43445"/>
            <a:ext cx="10398034" cy="32069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веб-сайте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www.ach.gov.ru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Счетная палата РФ ежегодно размещает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на проект Закона «О федеральном бюджете на очередной финансовый год и плановый период»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A8E0063-6743-48AD-AAD2-916058419116}"/>
              </a:ext>
            </a:extLst>
          </p:cNvPr>
          <p:cNvSpPr/>
          <p:nvPr/>
        </p:nvSpPr>
        <p:spPr>
          <a:xfrm>
            <a:off x="2449003" y="580239"/>
            <a:ext cx="8046720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Понятие и элементы системы государственного и муниципального финансового контроля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promdevelop.ru/wp-content/uploads/2017/11/ft_69_258.jpg">
            <a:extLst>
              <a:ext uri="{FF2B5EF4-FFF2-40B4-BE49-F238E27FC236}">
                <a16:creationId xmlns:a16="http://schemas.microsoft.com/office/drawing/2014/main" xmlns="" id="{60F1C7D8-12C7-4427-A223-06FF8BEC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03" y="2046104"/>
            <a:ext cx="8046720" cy="37265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5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725" y="411480"/>
            <a:ext cx="9601200" cy="1485900"/>
          </a:xfrm>
        </p:spPr>
        <p:txBody>
          <a:bodyPr>
            <a:noAutofit/>
          </a:bodyPr>
          <a:lstStyle/>
          <a:p>
            <a:pPr indent="342900"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рамках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оперативного контроля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палата ежеквартально представляет палатам Федерального Собрания оперативный доклад о ходе исполнения федерального бюджета, в котором приводится анализ данных о доходах, расходах и об источниках финансирования дефицита федерального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Счетная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палата в процессе исполнения бюджетов государственных внебюджетных фондов Российской Федерации анализирует полноту и своевременность поступления доходов, включая межбюджетные трансферты бюджетам государственных внебюджетных фондов Российской Федерации, исполнение расходов бюджетов и источников финансирования дефицитов бюджетов в сравнении с утвержденными показателями федеральных законов о бюджетах государственных внебюджетных фондов Российской Федерации, выявляет отклонения и нарушения, проводит их анализ, вносит предложения по их устранению.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44137"/>
            <a:ext cx="9601200" cy="5656217"/>
          </a:xfrm>
        </p:spPr>
        <p:txBody>
          <a:bodyPr>
            <a:normAutofit fontScale="90000"/>
          </a:bodyPr>
          <a:lstStyle/>
          <a:p>
            <a:pPr indent="342900" algn="just"/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рамках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последующего контроля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Счетная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палата осуществляет внешнюю проверку годовой бюджетной отчетности главных администраторов средств федерального бюджета и подготавливает заключения по каждому главному администратору средств федерального бюджета. Заключения по каждому главному администратору средств федерального бюджета представляются в Государственную Думу и Совет Федерации.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Счетная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палата осуществляет внешнюю проверку годового отчета об исполнении федерального бюджета и подготавливает заключение на годовой отчет об исполнении федерального бюджета. Заключение на годовой отчет об исполнении федерального бюджета представляется в Государственную Думу и Совет Федерации, а также направляется в Правительство Российской Федерации.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32857" y="1352006"/>
            <a:ext cx="9601200" cy="29979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веб-сайте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www.ach.gov.ru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Счетная палата РФ ежегодно размещает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Счетной палаты РФ на отчет об исполнении федерального бюджета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рассмотренных видов деятельности Счетная палата организует свою работу по следующим направлениям:</a:t>
            </a:r>
            <a:b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Внешний государственный аудит (контроль) состояния государственного внутреннего и внешнего долга РФ, долга иностранных государств и иностранных юридических лиц перед Российской Федерацией, бюджетных кредитов;</a:t>
            </a:r>
            <a:b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Контроль за поступлением в федеральный бюджет от распоряжения  и управления федеральной собственностью;</a:t>
            </a:r>
            <a:b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Внешний государственный аудит (контроль) банковской системы.</a:t>
            </a:r>
            <a:endParaRPr lang="ru-RU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661" y="139699"/>
            <a:ext cx="9718431" cy="147320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контрольной и экспертно-аналитической деятельности СП ограничивается пятью методами: </a:t>
            </a:r>
            <a:endParaRPr lang="ru-RU" sz="36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6057" y="1990968"/>
            <a:ext cx="4553757" cy="9730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деятельность</a:t>
            </a:r>
            <a:endParaRPr lang="ru-RU" sz="28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82862" y="1990968"/>
            <a:ext cx="4572000" cy="9730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Экспертно-аналитическая  деятельность</a:t>
            </a:r>
            <a:endParaRPr lang="ru-RU" sz="28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896904" y="3254130"/>
            <a:ext cx="1090246" cy="410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8522676" y="3254129"/>
            <a:ext cx="1090246" cy="410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32766" y="3732822"/>
            <a:ext cx="3880338" cy="1113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AutoNum type="arabicPeriod"/>
            </a:pPr>
            <a:r>
              <a:rPr lang="ru-RU" sz="28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</a:p>
          <a:p>
            <a:pPr marL="342900" indent="-342900" algn="ctr">
              <a:buAutoNum type="arabicPeriod"/>
            </a:pPr>
            <a:r>
              <a:rPr lang="ru-RU" sz="28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Ревизия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45922" y="3732822"/>
            <a:ext cx="3880338" cy="1336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Анализ</a:t>
            </a:r>
            <a:endParaRPr lang="ru-RU" sz="28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Обследование</a:t>
            </a:r>
          </a:p>
          <a:p>
            <a:pPr algn="ctr"/>
            <a:r>
              <a:rPr lang="ru-RU" sz="28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Мониторинг</a:t>
            </a:r>
            <a:endParaRPr lang="ru-RU" sz="28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2766" y="5234352"/>
            <a:ext cx="9539326" cy="11488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Соответственно, СП РФ не использует такие методы финансового контроля, как </a:t>
            </a:r>
            <a:r>
              <a:rPr lang="ru-RU" sz="24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</a:t>
            </a:r>
            <a:r>
              <a:rPr lang="ru-RU" sz="24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(который использует ФНС) и </a:t>
            </a:r>
            <a:r>
              <a:rPr lang="ru-RU" sz="24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санкционирование </a:t>
            </a:r>
            <a:r>
              <a:rPr lang="ru-RU" sz="24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(который использует Федеральное казначейство (ФК))</a:t>
            </a:r>
            <a:endParaRPr lang="ru-RU" sz="24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://rostovpereezd.ru/attachments/Image/sm.png">
            <a:extLst>
              <a:ext uri="{FF2B5EF4-FFF2-40B4-BE49-F238E27FC236}">
                <a16:creationId xmlns:a16="http://schemas.microsoft.com/office/drawing/2014/main" xmlns="" id="{23C4AB84-5541-4122-8BB8-3D1D276B7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0" y="5122005"/>
            <a:ext cx="1485397" cy="15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3228" y="1241094"/>
            <a:ext cx="10515600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деятельность Счетной палаты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посредством направления палатам Федерального Собрания отчетов о результатах контрольных и экспертно-аналитических мероприятий, регулярного предоставления информации о своей деятельности средствам массовой информации, издания бюллетеня Счетной палаты, представления Совету Федерации и Государственной Думе ежегодного отчета о работе Счетной палаты, утверждаемого Коллегией Счетной палаты и подлежащего обязательному опубликованию.</a:t>
            </a:r>
          </a:p>
        </p:txBody>
      </p:sp>
    </p:spTree>
    <p:extLst>
      <p:ext uri="{BB962C8B-B14F-4D97-AF65-F5344CB8AC3E}">
        <p14:creationId xmlns:p14="http://schemas.microsoft.com/office/powerpoint/2010/main" val="3917313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8" t="25216" r="10335" b="9914"/>
          <a:stretch/>
        </p:blipFill>
        <p:spPr bwMode="auto">
          <a:xfrm>
            <a:off x="1135118" y="122517"/>
            <a:ext cx="10531366" cy="65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0" y="183619"/>
            <a:ext cx="11004331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организационная форма осуществления Счетной палатой контрольной деятельности, посредством которой обеспечивается реализация задач, функций и полномочий Счетной палаты в сфере внешнего государственного аудита (контроля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2106063"/>
            <a:ext cx="10720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Контрольное мероприятие должно отвечать следующим требованиям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:</a:t>
            </a: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1825" y="3019095"/>
            <a:ext cx="3657598" cy="12218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проводится в соответствии с планом работы Счетной палаты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09986" y="3019095"/>
            <a:ext cx="6209653" cy="12218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проводится на основании программы его проведения, утвержденной в установленном порядке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1825" y="4682357"/>
            <a:ext cx="3657598" cy="112723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завершается оформлением соответствующего акта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9988" y="4666591"/>
            <a:ext cx="6209653" cy="11430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по результатам контрольного мероприятия оформляется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отчет,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который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представляется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на рассмотрение Коллегии Счетной палаты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41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4760" y="2822920"/>
            <a:ext cx="10618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Контрольное мероприятие включает следующие этапы, каждый из которых характеризуется выполнением определенных задач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:</a:t>
            </a: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27080" y="4077090"/>
            <a:ext cx="3026980" cy="9774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7257" y="4755007"/>
            <a:ext cx="3026980" cy="97746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37490" y="5401393"/>
            <a:ext cx="3026980" cy="97746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7080" y="310009"/>
            <a:ext cx="104157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Предметом контрольного мероприятия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Счетной палаты является деятельность объекта контрольного мероприятия по формированию, управлению и распоряжению средствами федерального бюджета, бюджетов государственных внебюджетных фондов Российской Федерации, федеральной собственностью и иными ресурсами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пределах компетенции Счетной палаты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694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5" t="30172" r="21967" b="26077"/>
          <a:stretch/>
        </p:blipFill>
        <p:spPr bwMode="auto">
          <a:xfrm>
            <a:off x="1080130" y="780208"/>
            <a:ext cx="10901661" cy="519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60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7C0A7A49-63D8-404C-AE4D-72F0C79199B7}"/>
              </a:ext>
            </a:extLst>
          </p:cNvPr>
          <p:cNvSpPr/>
          <p:nvPr/>
        </p:nvSpPr>
        <p:spPr>
          <a:xfrm>
            <a:off x="1033669" y="95416"/>
            <a:ext cx="10885336" cy="17731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Слово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«система»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происходит от греческого слова «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σύστεμ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α» (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system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-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целое 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означает совокупность элементов, находящихся в отношениях и связях между собой и образующих определенную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целостность, единство.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54A7537-84FE-4341-AB31-B93711DC890C}"/>
              </a:ext>
            </a:extLst>
          </p:cNvPr>
          <p:cNvSpPr/>
          <p:nvPr/>
        </p:nvSpPr>
        <p:spPr>
          <a:xfrm>
            <a:off x="1932167" y="2020018"/>
            <a:ext cx="9986838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Любая система обладает рядом свойств, к которым относятся: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6C6B77B-291F-474B-ABA4-F18761C4ECCA}"/>
              </a:ext>
            </a:extLst>
          </p:cNvPr>
          <p:cNvSpPr/>
          <p:nvPr/>
        </p:nvSpPr>
        <p:spPr>
          <a:xfrm>
            <a:off x="1033669" y="2869559"/>
            <a:ext cx="11060265" cy="337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Целостность. Система - это, в первую очередь, целостная совокупность элементов.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устойчивых взаимосвязей.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Эмерджентность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наличие таких качеств (свойств), которые присущи системе в целом, но не свойственны ни одному из ее элементов в отдельности.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Синергичность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однонаправленность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действий в системе, которая приводит к усилению (умножению) конечного результата.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Мультипликативность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эффекты, как положительные, так и отрицательные, в системах обладают свойством умножения.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963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7820" y="312114"/>
            <a:ext cx="1064172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Результатом проведения подготовительного этапа являются </a:t>
            </a:r>
            <a:r>
              <a:rPr lang="ru-RU" sz="20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программа</a:t>
            </a:r>
            <a:r>
              <a:rPr lang="ru-RU" sz="20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</a:t>
            </a:r>
            <a:r>
              <a:rPr lang="ru-RU" sz="20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рабочий план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проведения контрольного мероприятия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Программа проведения контрольного мероприятия должна, в частности, содержать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основание его проведения, предмет и перечень объектов контрольного мероприятия,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перечень государственных или иных органов (организаций), которым планируется направление запросов о предоставлении информации, необходимой для проведения контрольного мероприятия,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цели и вопросы контрольного мероприятия,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критерии оценки эффективности по каждой цели (в аудите эффективности),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сроки начала и окончания проведения контрольного мероприятия на объектах,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состав ответственных исполнителей и сроки представления отчета на рассмотрение Коллегии Счетной палаты.</a:t>
            </a:r>
          </a:p>
          <a:p>
            <a:pPr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Рабочий план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содержит распределение конкретных заданий по выполнению программы проведения контрольного мероприятия между членами группы инспекторов и иных сотрудников с указанием содержания работ (процедур) и сроков их исполнения. Руководитель контрольного мероприятия подписывает рабочий план и доводит его под расписку до сведения всех его участников. 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36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28664" r="16393" b="24569"/>
          <a:stretch/>
        </p:blipFill>
        <p:spPr bwMode="auto">
          <a:xfrm>
            <a:off x="917542" y="819806"/>
            <a:ext cx="11274458" cy="50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794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2" t="24785" r="15908" b="31896"/>
          <a:stretch/>
        </p:blipFill>
        <p:spPr bwMode="auto">
          <a:xfrm>
            <a:off x="781683" y="1371601"/>
            <a:ext cx="11266462" cy="449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1982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8635" y="157850"/>
            <a:ext cx="10752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Экспертно-аналитическое мероприятие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организационную форму осуществления Счетной палатой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экспертно-аналитической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посредством которой обеспечивается реализация задач, функций и полномочий Счетной палаты в сфере внешнего государственного аудита (контроля).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1825" y="3019095"/>
            <a:ext cx="3657598" cy="12218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проводится в соответствии с планом работы Счетной палаты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09986" y="3019095"/>
            <a:ext cx="6209653" cy="12218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проводится на основании программы его проведения, утвержденной в установленном порядке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82099" y="4698120"/>
            <a:ext cx="8038453" cy="11430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по результатам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оформляется отчет,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который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представляется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на рассмотрение Коллегии Счетной палаты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2676" y="1907656"/>
            <a:ext cx="9270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Экспертно-аналитическое мероприятие должно отвечать следующим требованиям:</a:t>
            </a:r>
          </a:p>
        </p:txBody>
      </p:sp>
    </p:spTree>
    <p:extLst>
      <p:ext uri="{BB962C8B-B14F-4D97-AF65-F5344CB8AC3E}">
        <p14:creationId xmlns:p14="http://schemas.microsoft.com/office/powerpoint/2010/main" val="25065435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882" y="149772"/>
            <a:ext cx="10515600" cy="14859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Счетная палата РФ осуществляет свою деятельность в соответствии со стандартами внешнего государственного аудита. Основными среди них являются: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4302" y="1434662"/>
            <a:ext cx="1048407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СГА 101 Общие правила проведения контрольного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СГА 102 Общие правила проведения экспертно-аналитических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СГА 103 Финансовый аудит (контроль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СГА 104. Аудит эффективности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СГА 105 Стратегический аудит</a:t>
            </a: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СГА 201 Предварительный аудит формирования федерального бюджета </a:t>
            </a: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СГА 202. Оперативный анализ исполнения и контроль за организацией исполнения федерального бюджета </a:t>
            </a: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СГА 203 Последующий контроль за исполнением федерального бюджета</a:t>
            </a:r>
          </a:p>
          <a:p>
            <a:pPr fontAlgn="base"/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fontAlgn="base"/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fontAlgn="base"/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0382098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61092212"/>
              </p:ext>
            </p:extLst>
          </p:nvPr>
        </p:nvGraphicFramePr>
        <p:xfrm>
          <a:off x="1058092" y="117567"/>
          <a:ext cx="10659291" cy="547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90058" y="5329645"/>
            <a:ext cx="9640388" cy="13977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невыполнении или ненадлежащем выполнении предписаний Счетной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 Коллегия Счетной палаты может по согласованию  с Государственной Думой принять решение о приостановлении всех видов финансовых, платежных и расчетных операций по счетам объектов аудита (контроля).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51" y="5329646"/>
            <a:ext cx="1491722" cy="152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7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1339" y="312281"/>
            <a:ext cx="111935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предписании Счетной палаты должны быть отражены: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невыполненное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Счетной палаты, содержащееся в представлении Счетной палаты;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факты нарушения законодательства Российской Федерации и иных нормативных правовых актов, послужившие основанием для направления представления Счетной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палаты;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 от объектов аудита (контроля) информации и документов по выполнению требований представления Счетной палаты, невыполнение которых послужило основанием для вынесения предписания Счетной палаты;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предписываемые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Счетной палаты по устранению выявленных нарушений законодательства Российской Федерации и иных нормативных правовых актов;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Коллегии Счетной палаты, в соответствии с которым направляется предписание Счетной палаты;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предписания Счетной палаты;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ответственности за невыполнение в установленный срок предписания Счетной палаты. </a:t>
            </a:r>
          </a:p>
        </p:txBody>
      </p:sp>
    </p:spTree>
    <p:extLst>
      <p:ext uri="{BB962C8B-B14F-4D97-AF65-F5344CB8AC3E}">
        <p14:creationId xmlns:p14="http://schemas.microsoft.com/office/powerpoint/2010/main" val="40727924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0955" y="163756"/>
            <a:ext cx="11031414" cy="641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100" b="1" u="sng" dirty="0">
                <a:solidFill>
                  <a:srgbClr val="190B61"/>
                </a:solidFill>
                <a:latin typeface="Times New Roman"/>
                <a:ea typeface="Times New Roman"/>
                <a:cs typeface="Times New Roman"/>
              </a:rPr>
              <a:t>Контрольное управление Президента РФ</a:t>
            </a:r>
            <a:r>
              <a:rPr lang="ru-RU" sz="2100" b="1" dirty="0">
                <a:solidFill>
                  <a:srgbClr val="190B6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100" dirty="0">
                <a:solidFill>
                  <a:srgbClr val="190B61"/>
                </a:solidFill>
                <a:latin typeface="Times New Roman"/>
                <a:ea typeface="Times New Roman"/>
                <a:cs typeface="Times New Roman"/>
              </a:rPr>
              <a:t>является самостоятельным подразделением Администрации Президента РФ и осуществляет контроль, в том числе финансовый</a:t>
            </a:r>
            <a:r>
              <a:rPr lang="ru-RU" sz="2100" dirty="0" smtClean="0">
                <a:solidFill>
                  <a:srgbClr val="190B61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100" dirty="0">
              <a:solidFill>
                <a:srgbClr val="190B61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100" b="1" dirty="0">
                <a:solidFill>
                  <a:srgbClr val="190B61"/>
                </a:solidFill>
                <a:latin typeface="Times New Roman"/>
                <a:ea typeface="Times New Roman"/>
                <a:cs typeface="Times New Roman"/>
              </a:rPr>
              <a:t> Основными задачами Управления являются:</a:t>
            </a:r>
            <a:endParaRPr lang="ru-RU" sz="2100" dirty="0">
              <a:solidFill>
                <a:srgbClr val="190B61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>
                <a:solidFill>
                  <a:srgbClr val="190B61"/>
                </a:solidFill>
                <a:latin typeface="Times New Roman"/>
                <a:ea typeface="Times New Roman"/>
                <a:cs typeface="Times New Roman"/>
              </a:rPr>
              <a:t>- контроль и проверка исполнения федеральными органами исполнительной власти, органами исполнительной власти субъектов Российской Федерации, а также организациями федеральных законов, указов, распоряжений и иных решений Президента Российской Федерации;</a:t>
            </a:r>
            <a:endParaRPr lang="ru-RU" sz="2100" dirty="0">
              <a:solidFill>
                <a:srgbClr val="190B61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>
                <a:solidFill>
                  <a:srgbClr val="190B61"/>
                </a:solidFill>
                <a:latin typeface="Times New Roman"/>
                <a:ea typeface="Times New Roman"/>
                <a:cs typeface="Times New Roman"/>
              </a:rPr>
              <a:t>- контроль за реализацией общенациональных проектов;</a:t>
            </a:r>
            <a:endParaRPr lang="ru-RU" sz="2100" dirty="0">
              <a:solidFill>
                <a:srgbClr val="190B61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>
                <a:solidFill>
                  <a:srgbClr val="190B61"/>
                </a:solidFill>
                <a:latin typeface="Times New Roman"/>
                <a:ea typeface="Times New Roman"/>
                <a:cs typeface="Times New Roman"/>
              </a:rPr>
              <a:t>- контроль и проверка исполнения поручений Президента Российской Федерации и Руководителя Администрации Президента Российской Федерации;</a:t>
            </a:r>
            <a:endParaRPr lang="ru-RU" sz="2100" dirty="0">
              <a:solidFill>
                <a:srgbClr val="190B61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>
                <a:solidFill>
                  <a:srgbClr val="190B61"/>
                </a:solidFill>
                <a:latin typeface="Times New Roman"/>
                <a:ea typeface="Times New Roman"/>
                <a:cs typeface="Times New Roman"/>
              </a:rPr>
              <a:t>- контроль за реализацией ежегодных посланий Президента Российской Федерации Федеральному Собранию Российской Федерации, бюджетных посланий Президента Российской Федерации и иных программных документов Президента Российской Федерации;</a:t>
            </a:r>
            <a:endParaRPr lang="ru-RU" sz="2100" dirty="0">
              <a:solidFill>
                <a:srgbClr val="190B61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>
                <a:solidFill>
                  <a:srgbClr val="190B61"/>
                </a:solidFill>
                <a:latin typeface="Times New Roman"/>
                <a:ea typeface="Times New Roman"/>
                <a:cs typeface="Times New Roman"/>
              </a:rPr>
              <a:t>-  информирование Президента Российской Федерации и Руководителя Администрации Президента Российской Федерации о результатах проверок и подготовка на их основе предложений по предупреждению и устранению выявленных нарушений.</a:t>
            </a:r>
            <a:endParaRPr lang="ru-RU" sz="2100" dirty="0">
              <a:solidFill>
                <a:srgbClr val="190B6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38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2308" y="442189"/>
            <a:ext cx="10668000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 (Казначейство России)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федеральным органом исполнительной власти (федеральной службой), осуществляющим в соответствии с законодательством Российской Федерации правоприменительные функции по обеспечению исполнения федерального бюджета, кассовому обслуживанию исполнения бюджетов бюджетной системы Российской Федерации, предварительному и текущему контролю за ведением операций со средствами федерального бюджета главными распорядителями, распорядителями и получателями средств федерального бюджета, функции по контролю и надзору в финансово-бюджетной сфере, внешнему контролю качества работы аудиторских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7946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923" y="685800"/>
            <a:ext cx="9601200" cy="14859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нормативно-правовыми актами при организации контрольно-ревизионной работы в органах Федерального казначейства являются: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01.12.2004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№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703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казначействе»;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28.11.2013г. №1092 «О порядке осуществления Федеральным казначейством полномочий по контролю в финансово-бюджетной сфере».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27" y="3115531"/>
            <a:ext cx="149383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01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xmlns="" id="{AC7F0B6F-DB53-4975-AB57-A6A4311BB69D}"/>
              </a:ext>
            </a:extLst>
          </p:cNvPr>
          <p:cNvSpPr/>
          <p:nvPr/>
        </p:nvSpPr>
        <p:spPr>
          <a:xfrm>
            <a:off x="2282024" y="349857"/>
            <a:ext cx="9788056" cy="164592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настоящее время правовое закрепление понятия «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система государственного (муниципального) финансового контроля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 а также перечня входящих в нее элементов в российском бюджетном законодательстве отсутствует.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://rostovpereezd.ru/attachments/Image/sm.png">
            <a:extLst>
              <a:ext uri="{FF2B5EF4-FFF2-40B4-BE49-F238E27FC236}">
                <a16:creationId xmlns:a16="http://schemas.microsoft.com/office/drawing/2014/main" xmlns="" id="{23C4AB84-5541-4122-8BB8-3D1D276B7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33" y="349857"/>
            <a:ext cx="1694291" cy="173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один усеченный угол 2">
            <a:extLst>
              <a:ext uri="{FF2B5EF4-FFF2-40B4-BE49-F238E27FC236}">
                <a16:creationId xmlns:a16="http://schemas.microsoft.com/office/drawing/2014/main" xmlns="" id="{493CCC5A-BA81-421D-BF9E-6E2D4E67968B}"/>
              </a:ext>
            </a:extLst>
          </p:cNvPr>
          <p:cNvSpPr/>
          <p:nvPr/>
        </p:nvSpPr>
        <p:spPr>
          <a:xfrm>
            <a:off x="1065475" y="2193539"/>
            <a:ext cx="11004605" cy="2235338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 с </a:t>
            </a: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теоретических позиций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может быть определена как </a:t>
            </a: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совокупность взаимосвязанных элементов, опосредующих проведение контрольно-ревизионных и экспертно-аналитических мероприятий, проводимых органами, уполномоченными финансовым законодательством РФ на осуществление данной деятельности.</a:t>
            </a:r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xmlns="" id="{F06385BD-3173-42C6-ACF0-DFB3597F6F5C}"/>
              </a:ext>
            </a:extLst>
          </p:cNvPr>
          <p:cNvSpPr/>
          <p:nvPr/>
        </p:nvSpPr>
        <p:spPr>
          <a:xfrm>
            <a:off x="1065475" y="4754879"/>
            <a:ext cx="11004605" cy="1753263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В экономической литературе, затрагивающей проблематику организации системы государственного и муниципального финансового контроля, можно встретить разные подходы к определению перечня входящих в нее элементов.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131" y="654269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реализацию полномочий казначейства в сфере ГФК отвечают следующие управления Федерального казначейства и его территориальных подразделений: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6093" y="1886306"/>
            <a:ext cx="101756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Контрольно-ревизионное управление в сфере институтов развития и государственных активов;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Контрольно-ревизионное управление в социальной сфере, сфере межбюджетных отношений и социального страхования;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Контрольно-аналитическое управление в финансово-бюджетной сфере;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Контрольно-ревизионное управление в сфере развития экономики;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Контрольно-ревизионное управление в сфере национальной безопасности, правоохранительной деятельности, судебной системе и оборонном комплексе;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Управление по контролю в сфере контрактных отношений;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Управление внутреннего контроля и аудита;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Управление по надзору за аудиторской деятельностью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616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4371" y="160329"/>
            <a:ext cx="10281137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Казначейский контроль осуществляется на всех стадиях исполнения бюджета по расходам:</a:t>
            </a:r>
          </a:p>
          <a:p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принятие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учет бюджетных и денежных обязательств;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подтверждение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обязательств;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санкционирование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денежных обязательств;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подтверждение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денежных обязательств.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4370" y="4045401"/>
            <a:ext cx="102811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сфере расходования бюджетных средств, органы Федерального казначейства осуществляют все виды финансового контроля, т.е.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предварительный, текущий и последующий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контроль.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752" y="111369"/>
            <a:ext cx="10668000" cy="20456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контроль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1-й стадии исполнения бюджета по расходам – на стадии принятия бюджетополучателями бюджетных обязательств,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т.е. в момент заключения государственных контрактов.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2013 года эта процедура называется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«санкционированием».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07476" y="2250829"/>
            <a:ext cx="10644553" cy="2743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контроль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 осуществляется также на стадии «санкционирования», только в момент передачи разрешительных к оплате платежных документов бюджетополучателей из отдела расходов в операционный отдел, который формирует ежедневный перечень платежных документов для отправки в ЦБ для списания средств с лицевых счетов бюджетополучателей.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07476" y="5164013"/>
            <a:ext cx="10668000" cy="1389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Последующий контроль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целевым использованием бюджетных средств осуществляется контрольно-ревизионными управлениями Федерального казначейства.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537" y="169983"/>
            <a:ext cx="10328031" cy="179949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Федерального казначейства по контролю подразделяется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плановую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внеплановую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осуществляется посредством проведения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и внеплановых проверок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проведения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контрольных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в отношении одного объекта контроля и одной темы контрольного мероприятия составляет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1 раза в год.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Внеплановые контрольные мероприятия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осуществляются на основании решения руководителя (заместителя руководителя) Федерального казначейства (его территориального органа).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70186" y="102972"/>
            <a:ext cx="4976245" cy="1244061"/>
            <a:chOff x="5062" y="0"/>
            <a:chExt cx="4976245" cy="124406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5062" y="0"/>
              <a:ext cx="4976245" cy="1244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41499" y="36437"/>
              <a:ext cx="4903371" cy="117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Камеральные проверки</a:t>
              </a:r>
              <a:endParaRPr lang="ru-RU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668869" y="139409"/>
            <a:ext cx="4976245" cy="1244061"/>
            <a:chOff x="5062" y="0"/>
            <a:chExt cx="4976245" cy="1244061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062" y="0"/>
              <a:ext cx="4976245" cy="1244061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1499" y="36437"/>
              <a:ext cx="4903371" cy="117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Выездные  проверки</a:t>
              </a:r>
              <a:endParaRPr lang="ru-RU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45013" y="1721611"/>
            <a:ext cx="4901418" cy="867394"/>
            <a:chOff x="38390" y="1591330"/>
            <a:chExt cx="4976245" cy="817692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8390" y="1672490"/>
              <a:ext cx="4976245" cy="6553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8390" y="1591330"/>
              <a:ext cx="4899465" cy="817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Проводятся 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месту нахождения Федерального казначейства </a:t>
              </a:r>
              <a:r>
                <a:rPr lang="ru-RU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основании:</a:t>
              </a:r>
              <a:endParaRPr lang="ru-RU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668869" y="1756167"/>
            <a:ext cx="4901418" cy="853876"/>
            <a:chOff x="38390" y="1591330"/>
            <a:chExt cx="4976245" cy="81769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390" y="1672490"/>
              <a:ext cx="4976245" cy="6553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8390" y="1591330"/>
              <a:ext cx="4899465" cy="817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Осуществляются 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месту нахождения объекта контроля</a:t>
              </a:r>
              <a:r>
                <a:rPr lang="ru-RU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основании:</a:t>
              </a:r>
              <a:endParaRPr lang="ru-RU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Стрелка вниз 16"/>
          <p:cNvSpPr/>
          <p:nvPr/>
        </p:nvSpPr>
        <p:spPr>
          <a:xfrm>
            <a:off x="3036277" y="1383470"/>
            <a:ext cx="820615" cy="33814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8746683" y="1397102"/>
            <a:ext cx="820615" cy="338140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006621" y="2575994"/>
            <a:ext cx="4976245" cy="612236"/>
            <a:chOff x="-1" y="1330440"/>
            <a:chExt cx="4976245" cy="131074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-1" y="1330440"/>
              <a:ext cx="4976245" cy="131074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38390" y="1368831"/>
              <a:ext cx="4899465" cy="1233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информации, полученной по запросам ФК у объекта контроля</a:t>
              </a:r>
              <a:endParaRPr lang="ru-RU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028801" y="3124428"/>
            <a:ext cx="10616313" cy="1072432"/>
            <a:chOff x="0" y="1387889"/>
            <a:chExt cx="4976245" cy="147579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1552941"/>
              <a:ext cx="4976245" cy="131074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2622" y="1387889"/>
              <a:ext cx="4899465" cy="1475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457200" lvl="0" indent="-45720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u-RU" sz="20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информации, документов и материалов, полученных в ходе встречных проверок</a:t>
              </a:r>
            </a:p>
            <a:p>
              <a:pPr marL="457200" lvl="0" indent="-45720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u-RU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r>
                <a:rPr lang="ru-RU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результате анализа данных информационных систем, владельцам и оператором которых является ФК</a:t>
              </a:r>
              <a:endParaRPr lang="ru-RU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Скругленный прямоугольник 4"/>
          <p:cNvSpPr/>
          <p:nvPr/>
        </p:nvSpPr>
        <p:spPr>
          <a:xfrm>
            <a:off x="2600636" y="4114782"/>
            <a:ext cx="7277381" cy="384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 контрольного мероприятия</a:t>
            </a:r>
            <a:endPara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70186" y="4610744"/>
            <a:ext cx="5149260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30 рабочих дней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получения от объекта контроля информации, документов и материалов, представленных по запросу Федерального казначейства (его территориального органа).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459417" y="4614319"/>
            <a:ext cx="5149260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центрального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 Федерального казначейства составляет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40 рабочих дней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территориального органа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 –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30 рабочих дней.</a:t>
            </a:r>
          </a:p>
        </p:txBody>
      </p:sp>
    </p:spTree>
    <p:extLst>
      <p:ext uri="{BB962C8B-B14F-4D97-AF65-F5344CB8AC3E}">
        <p14:creationId xmlns:p14="http://schemas.microsoft.com/office/powerpoint/2010/main" val="39243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203200"/>
            <a:ext cx="9601200" cy="14859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последнего дня срока проведения камеральной проверки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камеральной проверки оформляется и подписывается должностными лицами ФК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3 рабочих дней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 представителю объекта контроля.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обоих случаях (после проведения как камеральной, так и выездной проверки)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10 рабочих дней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дня получения Акта объект контроля может направить в органы ФК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возражения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как камеральной, так и выездной проверки подлежат рассмотрению руководителем ФК (УФК)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50 календарных дней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дня подписания Акта.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2100" y="2133600"/>
            <a:ext cx="9613900" cy="203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выездной проверки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должен быть подписан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15 рабочих дней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исчисляемых со дня , следующего за днем подписания справки о завершении контрольных мероприятий.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3 рабочих дней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 представителю объекта контроля.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21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18272461"/>
              </p:ext>
            </p:extLst>
          </p:nvPr>
        </p:nvGraphicFramePr>
        <p:xfrm>
          <a:off x="1082430" y="309358"/>
          <a:ext cx="10886832" cy="3535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76689675"/>
              </p:ext>
            </p:extLst>
          </p:nvPr>
        </p:nvGraphicFramePr>
        <p:xfrm>
          <a:off x="1101970" y="3364524"/>
          <a:ext cx="10879016" cy="2785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359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0585" y="299334"/>
            <a:ext cx="10386646" cy="61247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 служба по финансовому мониторингу (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федеральным органом исполнительной власти, осуществляющим функции по противодействию легализации (отмыванию) доходов, полученных преступным путем, финансированию терроризма и финансированию распространения оружия массового уничтожения, по выработке государственной политики и нормативно-правовому регулированию в этой сфере, по координации соответствующей деятельности других федеральных органов исполнительной власти, других государственных органов и организаций, а также функции национального центра по оценке угроз национальной безопасности, возникающих в результате совершения операций (сделок) с денежными средствами или иным имуществом, и по выработке мер противодействия этим угрозам.</a:t>
            </a:r>
          </a:p>
        </p:txBody>
      </p:sp>
    </p:spTree>
    <p:extLst>
      <p:ext uri="{BB962C8B-B14F-4D97-AF65-F5344CB8AC3E}">
        <p14:creationId xmlns:p14="http://schemas.microsoft.com/office/powerpoint/2010/main" val="3998062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6800" y="745648"/>
            <a:ext cx="107383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деятельностью Федеральной службы по финансовому мониторингу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Президент Российской Федерации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осуществляет свою деятельность: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непосредственно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(или) через свои территориальные органы;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взаимодействии с другими федеральными органами исполнительной власти, органами исполнительной власти субъектов Российской Федерации, органами местного самоуправления, общественными объединениями и организациями.</a:t>
            </a:r>
          </a:p>
        </p:txBody>
      </p:sp>
    </p:spTree>
    <p:extLst>
      <p:ext uri="{BB962C8B-B14F-4D97-AF65-F5344CB8AC3E}">
        <p14:creationId xmlns:p14="http://schemas.microsoft.com/office/powerpoint/2010/main" val="24005394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7139" y="165652"/>
            <a:ext cx="104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ОСНОВЫ </a:t>
            </a:r>
            <a:r>
              <a:rPr lang="ru-RU" sz="24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400" b="1" cap="al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РоСФИНМОНИТОРИНГА</a:t>
            </a:r>
            <a:endParaRPr lang="ru-RU" sz="2400" b="1" cap="all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07.08.2001 № 115-ФЗ (в действующей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редакции)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противодействии легализации (отмыванию) доходов, полученных преступным путем, и финансированию терроризма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13.06.2012 № 808 (в действующей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редакции)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«Вопросы Федеральной службы по финансовому мониторингу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21.05.2012 № 636 (в действующей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редакции)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структуре федеральных органов исполнительной власти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09.03.2004 № 314 (в действующей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редакции)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системе и структуре федеральных органов исполнительной власти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3725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63B9B9D-DDDD-484F-B72F-289D7038B32B}"/>
              </a:ext>
            </a:extLst>
          </p:cNvPr>
          <p:cNvSpPr/>
          <p:nvPr/>
        </p:nvSpPr>
        <p:spPr>
          <a:xfrm>
            <a:off x="1431234" y="145088"/>
            <a:ext cx="4230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В.М. Родионова и В.И.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Шлейников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включают в их состав: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8D758D9-B891-45C1-B15C-AE4F55909984}"/>
              </a:ext>
            </a:extLst>
          </p:cNvPr>
          <p:cNvSpPr/>
          <p:nvPr/>
        </p:nvSpPr>
        <p:spPr>
          <a:xfrm>
            <a:off x="906449" y="1369809"/>
            <a:ext cx="5557962" cy="5152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предмет (что контролируют);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объект (кого контролируют);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субъект (кто контролирует);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сферу деятельности;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принципы;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процесс;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метод (методику);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технику и технологию;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механизм;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сбор и обработку исходных данных (информации) для проведения контроля;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результат;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субъект, принимающий решение по результатам контроля (это может быть и субъект контроля);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принятие решения по результатам контроля.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71696457-2A5E-4AEC-9F0A-7D6883370EA6}"/>
              </a:ext>
            </a:extLst>
          </p:cNvPr>
          <p:cNvCxnSpPr>
            <a:cxnSpLocks/>
          </p:cNvCxnSpPr>
          <p:nvPr/>
        </p:nvCxnSpPr>
        <p:spPr>
          <a:xfrm>
            <a:off x="6702950" y="0"/>
            <a:ext cx="0" cy="6858000"/>
          </a:xfrm>
          <a:prstGeom prst="line">
            <a:avLst/>
          </a:prstGeom>
          <a:ln w="76200">
            <a:solidFill>
              <a:srgbClr val="002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76CB4B20-3EC1-46ED-99D5-E6804D2F91F9}"/>
              </a:ext>
            </a:extLst>
          </p:cNvPr>
          <p:cNvCxnSpPr>
            <a:cxnSpLocks/>
          </p:cNvCxnSpPr>
          <p:nvPr/>
        </p:nvCxnSpPr>
        <p:spPr>
          <a:xfrm flipH="1">
            <a:off x="1614115" y="1202830"/>
            <a:ext cx="5017273" cy="0"/>
          </a:xfrm>
          <a:prstGeom prst="line">
            <a:avLst/>
          </a:prstGeom>
          <a:ln w="76200">
            <a:solidFill>
              <a:srgbClr val="002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45ADE17-CA15-417F-BD71-0588C1452D3D}"/>
              </a:ext>
            </a:extLst>
          </p:cNvPr>
          <p:cNvSpPr/>
          <p:nvPr/>
        </p:nvSpPr>
        <p:spPr>
          <a:xfrm>
            <a:off x="6631388" y="37366"/>
            <a:ext cx="53194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С.В. Степашин, Н.С. Столяров, С.О. Шохин и В.А. Жуков </a:t>
            </a:r>
          </a:p>
          <a:p>
            <a:pPr indent="450215" algn="ctr"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относят к элементам системы ГМФК: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B5157712-0223-423C-BE8D-D80D82BEBBC9}"/>
              </a:ext>
            </a:extLst>
          </p:cNvPr>
          <p:cNvCxnSpPr>
            <a:cxnSpLocks/>
          </p:cNvCxnSpPr>
          <p:nvPr/>
        </p:nvCxnSpPr>
        <p:spPr>
          <a:xfrm flipH="1">
            <a:off x="6631388" y="964205"/>
            <a:ext cx="5017273" cy="0"/>
          </a:xfrm>
          <a:prstGeom prst="line">
            <a:avLst/>
          </a:prstGeom>
          <a:ln w="76200">
            <a:solidFill>
              <a:srgbClr val="002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3211752-028E-4E26-96A0-C4F61A1EAC90}"/>
              </a:ext>
            </a:extLst>
          </p:cNvPr>
          <p:cNvSpPr/>
          <p:nvPr/>
        </p:nvSpPr>
        <p:spPr>
          <a:xfrm>
            <a:off x="6631388" y="998062"/>
            <a:ext cx="5280991" cy="327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субъект контроля (кто контролирует);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объект контроля (кого контролируют);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предмет контроля (что контролируют);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принципы контроля;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метод контроля;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механизм контроля;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систему контроля.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57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9231" y="305809"/>
            <a:ext cx="108790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 контроля со стороны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его территориальных органов являются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лизинговые компании;</a:t>
            </a: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  организации и ИП, оказывающие посреднические услуги при осуществлении сделок купли-продажи недвижимого имущества;</a:t>
            </a: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  операторы по приему платежей;</a:t>
            </a: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коммерческие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заключающие договоры финансирования под уступку денежного требования в качестве финансовых агентов.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90246" y="5649742"/>
            <a:ext cx="10667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учете в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более 13 тысяч поднадзорных субъектов вышеуказанных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4292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1463" y="72107"/>
            <a:ext cx="1076178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непосредственно, так и через свои территориальные органы, действующие в федеральных округах,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проверки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соблюдения организациями, в сфере деятельности которых отсутствуют надзорные органы, законодательства о ПОД/ФТ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проверочных мероприятий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контроль за соблюдением обязательных требований законодательства о ПОД/ФТ организациями и их должностными лицами, а также выявление операций, имеющих признаки связи с легализацией преступных доходов или финансированием терроризма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фактам нарушений законодательства о ПОД/ФТ виновные лица привлекаются к административной ответственности по статье 15.27 КоАП РФ.</a:t>
            </a:r>
          </a:p>
        </p:txBody>
      </p:sp>
    </p:spTree>
    <p:extLst>
      <p:ext uri="{BB962C8B-B14F-4D97-AF65-F5344CB8AC3E}">
        <p14:creationId xmlns:p14="http://schemas.microsoft.com/office/powerpoint/2010/main" val="5375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6291" y="964095"/>
            <a:ext cx="107836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банк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cиcтеме государственного финансового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роль, обусловленную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полномочиями в сфере управления банковской системой и валютного регулирования. Банк России не ограничивает свои функции внутрибанковским контролем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законодательству,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Центробанк является субъектом денежно-кредитной политики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исходя из этого, именно он исполняет контроль над финансовыми потоками, объемом денежной массы в стране, работой кредитных организаций, а также имеет воздействие на решение многих макроэкономических проблем и на деловую активность.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29661719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5930" y="212049"/>
            <a:ext cx="1087820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Банковское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и надзор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главную цель, которая заключается в поддержании стабильности банковской системы и в защите интересов кредиторов и вкладчиков .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ЦБ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своих контрольных полномочий исполняет текущий контроль деятельности кредитных организаций и предварительный контроль. Можно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составляющие компоненты этих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полномочия в области антимонопольного и валютного контроля;</a:t>
            </a: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над соблюдением кредитными организациями установленных Центральным банком нормативов и иные полномочия.</a:t>
            </a:r>
          </a:p>
        </p:txBody>
      </p:sp>
    </p:spTree>
    <p:extLst>
      <p:ext uri="{BB962C8B-B14F-4D97-AF65-F5344CB8AC3E}">
        <p14:creationId xmlns:p14="http://schemas.microsoft.com/office/powerpoint/2010/main" val="10650869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t="31856" r="5118" b="18354"/>
          <a:stretch/>
        </p:blipFill>
        <p:spPr bwMode="auto">
          <a:xfrm>
            <a:off x="567560" y="1466191"/>
            <a:ext cx="11414234" cy="378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60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xmlns="" id="{2B71D0E3-FFD1-490F-B443-932B9D1F8368}"/>
              </a:ext>
            </a:extLst>
          </p:cNvPr>
          <p:cNvSpPr/>
          <p:nvPr/>
        </p:nvSpPr>
        <p:spPr>
          <a:xfrm>
            <a:off x="1041621" y="230587"/>
            <a:ext cx="10980751" cy="642465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Существуют также иные подходы к определению состава элементов системы ГМФК. Наиболее полным и обобщенным среди них является подход, предложенный В.В. Бурцевым, в рамках которого к элементам системы ГМФК отнесены: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	органы, осуществляющие в соответствии с финансовым законодательством РФ государственный и муниципальный финансовый контроль;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	кадровая база и кадровое обеспечение функционирования органов финансового контроля;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	нормативная правовая база, устанавливающая: основы функционирования и правила проведения контрольно-ревизионных мероприятий; правила ведения финансово-хозяйственной деятельности бюджетополучателями;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	информационно-коммуникационная инфраструктура, включающая в себя процедуры взаимодействия и передачи информации между органами государственного и муниципального финансового контроля.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5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6714EAE-E3FF-4C63-90FB-BA351F82E33E}"/>
              </a:ext>
            </a:extLst>
          </p:cNvPr>
          <p:cNvSpPr/>
          <p:nvPr/>
        </p:nvSpPr>
        <p:spPr>
          <a:xfrm>
            <a:off x="826936" y="87464"/>
            <a:ext cx="11107972" cy="20037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перечень позволяет сделать вывод, что в него включены не собственно элементы системы ГМФК, а, скорее, группы элементов, выделенные по определенному признаку.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Такое обобщение является бесспорным преимуществом рассматриваемого подхода, поскольку позволяет, не «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утяжеляя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систему, охватить ее целиком, во всем многообразии ее составных частей.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06E940-A2FB-4AC1-96A2-043494E66732}"/>
              </a:ext>
            </a:extLst>
          </p:cNvPr>
          <p:cNvSpPr/>
          <p:nvPr/>
        </p:nvSpPr>
        <p:spPr>
          <a:xfrm>
            <a:off x="826936" y="2219738"/>
            <a:ext cx="11107972" cy="179567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Еще одним его достоинством является включение таких групп элементов, которые, как правило, не принимаются во внимание другими авторами, но на практике являются исключительно важными. Речь в данном случае идет о кадровой базе и кадровом обеспечении ГМФК и об информационно-коммуникационной инфраструктуре.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63A318A-2CAD-43EE-AB6C-B517FB0F1966}"/>
              </a:ext>
            </a:extLst>
          </p:cNvPr>
          <p:cNvSpPr/>
          <p:nvPr/>
        </p:nvSpPr>
        <p:spPr>
          <a:xfrm>
            <a:off x="826936" y="4143954"/>
            <a:ext cx="11107972" cy="179567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Включение кадровой базы и кадрового обеспечения в состав элементов системы ГМФК создает предпосылки для роста эффективности контроля за счет обеспечения и поддержания высокого уровня квалификации сотрудников контрольных органов. </a:t>
            </a:r>
            <a:endParaRPr lang="ru-RU" sz="14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9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9D873F-C6D8-4824-8F7C-EE37F4940F56}"/>
              </a:ext>
            </a:extLst>
          </p:cNvPr>
          <p:cNvSpPr/>
          <p:nvPr/>
        </p:nvSpPr>
        <p:spPr>
          <a:xfrm>
            <a:off x="898498" y="724893"/>
            <a:ext cx="11107972" cy="229262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же касается информационно-коммуникационной инфраструктуры, то в условиях, когда один и тот же вид контроля (в данном случае - финансовый контроль) в публично-правовом образовании осуществляется сразу несколькими органами, ее значение сложно переоценить.</a:t>
            </a:r>
            <a:endParaRPr lang="ru-RU" sz="24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4F606C5-E940-4984-8C0E-9CBC4F188398}"/>
              </a:ext>
            </a:extLst>
          </p:cNvPr>
          <p:cNvSpPr/>
          <p:nvPr/>
        </p:nvSpPr>
        <p:spPr>
          <a:xfrm>
            <a:off x="898498" y="3200400"/>
            <a:ext cx="11107972" cy="26517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процедур взаимодействия позволяет органам ГМФК обмениваться информацией о планировании контрольной деятельности и результатах контрольных мероприятий, обеспечивая, таким образом, отсутствие дублирования проводимых проверок и снижение «бремени контроля», падающего на потенциальных проверяемых.</a:t>
            </a:r>
          </a:p>
        </p:txBody>
      </p:sp>
    </p:spTree>
    <p:extLst>
      <p:ext uri="{BB962C8B-B14F-4D97-AF65-F5344CB8AC3E}">
        <p14:creationId xmlns:p14="http://schemas.microsoft.com/office/powerpoint/2010/main" val="1508015036"/>
      </p:ext>
    </p:extLst>
  </p:cSld>
  <p:clrMapOvr>
    <a:masterClrMapping/>
  </p:clrMapOvr>
</p:sld>
</file>

<file path=ppt/theme/theme1.xml><?xml version="1.0" encoding="utf-8"?>
<a:theme xmlns:a="http://schemas.openxmlformats.org/drawingml/2006/main" name="Обрезка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брезка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8639</TotalTime>
  <Words>3087</Words>
  <Application>Microsoft Office PowerPoint</Application>
  <PresentationFormat>Произвольный</PresentationFormat>
  <Paragraphs>303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64</vt:i4>
      </vt:variant>
    </vt:vector>
  </HeadingPairs>
  <TitlesOfParts>
    <vt:vector size="67" baseType="lpstr">
      <vt:lpstr>Обрезка</vt:lpstr>
      <vt:lpstr>Тема Office</vt:lpstr>
      <vt:lpstr>1_Обрезка</vt:lpstr>
      <vt:lpstr>Тема 2. Система государственного и муниципального финансового контроля и принципы ее функционирования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Органы государственного финансового контроля</vt:lpstr>
      <vt:lpstr>Органы государственного финансового контроля</vt:lpstr>
      <vt:lpstr>Органы государственного финансового контроля</vt:lpstr>
      <vt:lpstr>Презентация PowerPoint</vt:lpstr>
      <vt:lpstr>Презентация PowerPoint</vt:lpstr>
      <vt:lpstr>Презентация PowerPoint</vt:lpstr>
      <vt:lpstr>Рисунок - Виды деятельности Счетной палаты и Контрольно-счетных органов</vt:lpstr>
      <vt:lpstr>Финансовый аудит  (контроль) -  применяется в целях документальных проверок достоверности финансовых операций, бюджетного учета и отчетности, целевого использования бюджетных ресурсов.   Аудит эффективности – применяется в целях определения эффективности использования федеральных, региональных и муниципальных финансовых ресурсов, полученных объектами контроля для выполнения поставленных социально-экономических задач развития страны и территории.  Стратегический аудит применяется в целях оценки реализуемости планов, оценки рисков при реализации стратегических целей обеспечения национально-экономической безопасности и социально-экономического развития.   Иные виды аудита :  1. Аудит государственных целевых программ РФ; 2. Аудит государственных и международных инвестиционных проектов; 3.Аудит в сфере закупок товаров, работ и услуг, осуществляемых объектами контроля и аудита.   </vt:lpstr>
      <vt:lpstr>Задачами Счетной палаты являются:   1) организация и осуществление контроля за целевым и эффективным использованием средств федерального бюджета, бюджетов государственных внебюджетных фондов;   2) аудит реализуемости и результативности достижения стратегических целей социально-экономического развития Российской Федерации;   3) определение эффективности и соответствия нормативным правовым актам Российской Федерации порядка формирования, управления и распоряжения федеральными и иными ресурсами в пределах компетенции Счетной палаты, в том числе для целей стратегического планирования в Российской Федерации;   4) анализ выявленных недостатков и нарушений в процессе формирования, управления и распоряжения федеральными и иными ресурсами в пределах компетенции Счетной палаты, выработка предложений по их устранению, а также по совершенствованию бюджетного процесса в целом в пределах компетенции;   </vt:lpstr>
      <vt:lpstr> 5) оценка эффективности предоставления налоговых и иных льгот и преимуществ, бюджетных кредитов за счет средств федерального бюджета, а также оценка законности предоставления государственных гарантий и поручительств или обеспечения исполнения обязательств другими способами по сделкам, совершаемым юридическими лицами и индивидуальными предпринимателями за счет федеральных и иных ресурсов, в пределах компетенции Счетной палаты;   6) определение достоверности бюджетной отчетности главных администраторов средств федерального бюджета и бюджетов государственных внебюджетных фондов Российской Федерации и годового отчета об исполнении федерального бюджета, бюджетов государственных внебюджетных фондов Российской Федерации;   7) контроль за законностью и своевременностью движения средств федерального бюджета и средств государственных внебюджетных фондов в Центральном банке Российской Федерации, уполномоченных банках и иных кредитных организациях Российской Федерации;   8) обеспечение в пределах своей компетенции мер по противодействию коррупции.   </vt:lpstr>
      <vt:lpstr>Презентация PowerPoint</vt:lpstr>
      <vt:lpstr> В рамках предварительного аудита формирования федерального бюджета и бюджетов государственных внебюджетных фондов Российской Федерации Счетная палата осуществляет:  - комплекс экспертно-аналитических и контрольных мероприятий; - проверку и анализ обоснованности показателей проектов федерального бюджета и бюджетов государственных внебюджетных фондов Российской Федерации, наличия и состояния нормативной методической базы их формирования; - оценку проектов федерального бюджета и бюджетов государственных внебюджетных фондов Российской Федерации, их соответствия положениям посланий Президента Российской Федерации и иных программных документов; - оценку качества прогнозирования доходов федерального бюджета и бюджетов государственных внебюджетных фондов Российской Федерации, использования бюджетных средств, инвестиционной и долговой политики, а также эффективности межбюджетных отношений.</vt:lpstr>
      <vt:lpstr> На веб-сайте www.ach.gov.ru Счетная палата РФ ежегодно размещает Заключение на проект Закона «О федеральном бюджете на очередной финансовый год и плановый период»</vt:lpstr>
      <vt:lpstr> В рамках оперативного контроля Счетная палата ежеквартально представляет палатам Федерального Собрания оперативный доклад о ходе исполнения федерального бюджета, в котором приводится анализ данных о доходах, расходах и об источниках финансирования дефицита федерального бюджета.    Счетная палата в процессе исполнения бюджетов государственных внебюджетных фондов Российской Федерации анализирует полноту и своевременность поступления доходов, включая межбюджетные трансферты бюджетам государственных внебюджетных фондов Российской Федерации, исполнение расходов бюджетов и источников финансирования дефицитов бюджетов в сравнении с утвержденными показателями федеральных законов о бюджетах государственных внебюджетных фондов Российской Федерации, выявляет отклонения и нарушения, проводит их анализ, вносит предложения по их устранению. </vt:lpstr>
      <vt:lpstr> В рамках последующего контроля Счетная палата осуществляет внешнюю проверку годовой бюджетной отчетности главных администраторов средств федерального бюджета и подготавливает заключения по каждому главному администратору средств федерального бюджета. Заключения по каждому главному администратору средств федерального бюджета представляются в Государственную Думу и Совет Федерации.    Счетная палата осуществляет внешнюю проверку годового отчета об исполнении федерального бюджета и подготавливает заключение на годовой отчет об исполнении федерального бюджета. Заключение на годовой отчет об исполнении федерального бюджета представляется в Государственную Думу и Совет Федерации, а также направляется в Правительство Российской Федерации. </vt:lpstr>
      <vt:lpstr> На веб-сайте www.ach.gov.ru Счетная палата РФ ежегодно размещает Заключение Счетной палаты РФ на отчет об исполнении федерального бюджета</vt:lpstr>
      <vt:lpstr>Помимо рассмотренных видов деятельности Счетная палата организует свою работу по следующим направлениям:  1. Внешний государственный аудит (контроль) состояния государственного внутреннего и внешнего долга РФ, долга иностранных государств и иностранных юридических лиц перед Российской Федерацией, бюджетных кредитов;  2. Контроль за поступлением в федеральный бюджет от распоряжения  и управления федеральной собственностью;  3. Внешний государственный аудит (контроль) банковской системы.</vt:lpstr>
      <vt:lpstr>Осуществление контрольной и экспертно-аналитической деятельности СП ограничивается пятью методами: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Счетная палата РФ осуществляет свою деятельность в соответствии со стандартами внешнего государственного аудита. Основными среди них являются: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Основными нормативно-правовыми актами при организации контрольно-ревизионной работы в органах Федерального казначейства являются:  1. Постановление Правительства РФ от 01.12.2004    № 703 «О Федеральном казначействе»;  2. Постановление Правительства РФ от 28.11.2013г. №1092 «О порядке осуществления Федеральным казначейством полномочий по контролю в финансово-бюджетной сфере».    </vt:lpstr>
      <vt:lpstr>За реализацию полномочий казначейства в сфере ГФК отвечают следующие управления Федерального казначейства и его территориальных подразделений:   </vt:lpstr>
      <vt:lpstr>Презентация PowerPoint</vt:lpstr>
      <vt:lpstr>Предварительный контроль проводится на 1-й стадии исполнения бюджета по расходам – на стадии принятия бюджетополучателями бюджетных обязательств, т.е. в момент заключения государственных контрактов.  С 2013 года эта процедура называется «санкционированием». </vt:lpstr>
      <vt:lpstr>Деятельность Федерального казначейства по контролю подразделяется на плановую и внеплановую и осуществляется посредством проведения плановых и внеплановых проверок.  Периодичность проведения плановых контрольных мероприятий в отношении одного объекта контроля и одной темы контрольного мероприятия составляет не более 1 раза в год.  Внеплановые контрольные мероприятия осуществляются на основании решения руководителя (заместителя руководителя) Федерального казначейства (его территориального органа).</vt:lpstr>
      <vt:lpstr>Презентация PowerPoint</vt:lpstr>
      <vt:lpstr>Не позднее последнего дня срока проведения камеральной проверки по результатам камеральной проверки оформляется и подписывается должностными лицами ФК АКТ, который в течении 3 рабочих дней вручается представителю объекта контроля.         В обоих случаях (после проведения как камеральной, так и выездной проверки) в течении 10 рабочих дней со дня получения Акта объект контроля может направить в органы ФК возражения.  Материалы как камеральной, так и выездной проверки подлежат рассмотрению руководителем ФК (УФК) в течении 50 календарных дней со дня подписания Акта.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 Система государственного и муниципального финансового контроля и принципы ее функционирования</dc:title>
  <dc:creator>Оля У</dc:creator>
  <cp:lastModifiedBy>Раиса</cp:lastModifiedBy>
  <cp:revision>102</cp:revision>
  <cp:lastPrinted>2022-03-04T07:09:44Z</cp:lastPrinted>
  <dcterms:created xsi:type="dcterms:W3CDTF">2019-03-16T10:14:18Z</dcterms:created>
  <dcterms:modified xsi:type="dcterms:W3CDTF">2022-03-04T07:12:54Z</dcterms:modified>
</cp:coreProperties>
</file>